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46" r:id="rId4"/>
    <p:sldId id="264" r:id="rId5"/>
    <p:sldId id="269" r:id="rId6"/>
    <p:sldId id="265" r:id="rId7"/>
    <p:sldId id="258" r:id="rId8"/>
    <p:sldId id="268" r:id="rId9"/>
    <p:sldId id="348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B55C80-F998-A92D-CC95-21D240B0FC28}" name="Alex Scheper" initials="AS" userId="S::A.Scheper@drenthe.nl::401b0828-a08a-407a-be7d-280bc34603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9D5"/>
    <a:srgbClr val="D72016"/>
    <a:srgbClr val="113174"/>
    <a:srgbClr val="006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2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62EB3-1045-44E7-9D54-12D1378E2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F5BC34-96F5-4872-93DF-457476BA3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2CF59-E6AB-4556-87CF-B21EFC9B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F057-D665-4C0C-9291-AF3AD41C008D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E96654-71B9-43EA-AD08-3BEE600E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AAB1DA-C7F4-4739-9290-BAB7B5BA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B847-7BC0-4B13-AAC3-918401409F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39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FAA80-6115-4119-8A8F-B4BF2DFB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C89A89-963B-452D-8712-F1D0CD013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A1D6DB-62E6-48A1-BF28-35AFFCA9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F057-D665-4C0C-9291-AF3AD41C008D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017BD7-C316-4861-ACB6-06A2A685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CDB6D6-CC80-4557-A785-9E007869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B847-7BC0-4B13-AAC3-918401409F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82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F3C5620-6BFE-422E-846B-FE3D1F04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1151D7-CD25-4CE7-A7DD-747DB768E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113730-73F3-46E1-91B8-FBB95ABC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F057-D665-4C0C-9291-AF3AD41C008D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9D50F7-A5DC-4FEF-B1AC-BADECFCD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79A8E7-FAC8-4407-9190-685F9F68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B847-7BC0-4B13-AAC3-918401409F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72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0A368-5D5E-41E2-A10D-C8563E7B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C55926-28E2-4767-9AAB-DC21702D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48E374-BF80-4C04-BA16-EDF857D5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F057-D665-4C0C-9291-AF3AD41C008D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F1A3A0-4CDF-4235-AB42-22AB2BAF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72CB59-EBC8-46A7-9BD7-0FA0FBFF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B847-7BC0-4B13-AAC3-918401409F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11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C9C71-780F-4A0E-A3CC-19BBBB49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58FD21-01D6-4FE9-8DC8-2D7EDF27F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A12DBF-4290-4BB5-BAA3-FB07CC15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F057-D665-4C0C-9291-AF3AD41C008D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3F563D-B4ED-48B8-AEBC-421BC351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2A878-C1AE-4DFB-9039-9BCC1B10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B847-7BC0-4B13-AAC3-918401409F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29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08F82-D0C3-492B-8871-6E7764F6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B18F3C-7C58-447D-8D3D-80065AEEE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45806CA-0647-4363-B12F-50BB7A4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C2B40E-293E-4E7B-843C-EAFE2B9A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F057-D665-4C0C-9291-AF3AD41C008D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6EC22-21E4-4B4D-909C-4E10F3EF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69DEFD-5355-4EEC-834F-3B176F76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B847-7BC0-4B13-AAC3-918401409F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3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FE2BD-4D06-495B-B809-D1B0D9D0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D6F7A4-D842-44B6-8674-C55DC196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8B8A48-552D-49B0-9895-CA36E4D5A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148F64B-A61B-409C-814C-ADC6B4AE1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348014D-419C-4C8F-96B5-2402E8865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20263DC-A46E-4D0D-9CBE-D4A65FC8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F057-D665-4C0C-9291-AF3AD41C008D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CB7B718-F85E-4C33-91A4-B80ABD19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56C0207-FAD8-40A5-8D54-F362FAB9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B847-7BC0-4B13-AAC3-918401409F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56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39B25-5C06-49B3-B5B0-F718E0C6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FA4227-C335-41F2-8E7D-19FF06B7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F057-D665-4C0C-9291-AF3AD41C008D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07142E7-92CE-4A3D-902D-B4683D64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6B78DC-2AD2-4B72-8EE6-28D6A92E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B847-7BC0-4B13-AAC3-918401409F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16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A39274-CF24-4293-A61E-BCF48583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F057-D665-4C0C-9291-AF3AD41C008D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DCF11E-CB4F-4A34-A1B4-55766855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54D380-AA40-4A5A-BAF2-3D4A4E1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B847-7BC0-4B13-AAC3-918401409F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90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D2545-F926-4A94-B047-5D2C91AA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BEC153-2E5E-4F5A-9FD9-6312AD3A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4BA3ED-C870-4D52-AD77-76C5E9F97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B443AC-8F48-4D27-90E4-A3ECD4C1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F057-D665-4C0C-9291-AF3AD41C008D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93232B-E88C-4F54-8AAE-13E982FC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18F022-E303-49AA-A795-D82D76A0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B847-7BC0-4B13-AAC3-918401409F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84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910F4-F146-440B-B60C-261E86B8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CA2FEE-98D3-4058-9406-AE5AED4BE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39BD85-7A67-4777-A73C-6E390BF96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69B095-38A9-4E04-AAF0-686AC193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F057-D665-4C0C-9291-AF3AD41C008D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DEED95-3516-485F-9AF2-14BD3278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8AB49B-1D3D-4713-8C49-88DECC87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B847-7BC0-4B13-AAC3-918401409F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60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8D1249-C020-4DAC-BD9C-AC4EBD4F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C6D850-9B39-4D49-AB63-284E73DF4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E8D607-4DF9-4CDA-B313-7FDD6FA78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F057-D665-4C0C-9291-AF3AD41C008D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4DB015-B95D-47AA-A2BC-CB0C224B5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7FD10C-1520-4951-9F93-DAC511FF7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B847-7BC0-4B13-AAC3-918401409F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53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.schomaker@drenthe.n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99D5">
            <a:alpha val="666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33AAF1E-2B40-820E-0CA9-D81EAC11B62A}"/>
              </a:ext>
            </a:extLst>
          </p:cNvPr>
          <p:cNvSpPr/>
          <p:nvPr/>
        </p:nvSpPr>
        <p:spPr>
          <a:xfrm>
            <a:off x="0" y="-85344"/>
            <a:ext cx="12313920" cy="703478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persoon, buiten, boom, weg&#10;&#10;Automatisch gegenereerde beschrijving">
            <a:extLst>
              <a:ext uri="{FF2B5EF4-FFF2-40B4-BE49-F238E27FC236}">
                <a16:creationId xmlns:a16="http://schemas.microsoft.com/office/drawing/2014/main" id="{F43174CD-2938-1F6D-E66A-137750AD53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157132" y="-85344"/>
            <a:ext cx="12506264" cy="70347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BC8E070-3020-4866-975E-B7199142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nl-NL" sz="2800" dirty="0">
                <a:solidFill>
                  <a:srgbClr val="FFFFFF"/>
                </a:solidFill>
                <a:latin typeface="Avenir" panose="02000503020000020003" pitchFamily="2" charset="0"/>
                <a:ea typeface="Inter" panose="020B0502030000000004" pitchFamily="34" charset="0"/>
              </a:rPr>
              <a:t>EK WEGWIELRENNEN 2023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53F7C1-DA6E-46AB-8B67-A16EE4C1A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>
              <a:buSzPct val="50000"/>
              <a:buFont typeface="Wingdings" pitchFamily="2" charset="2"/>
              <a:buChar char="Ø"/>
            </a:pPr>
            <a:r>
              <a:rPr lang="nl-NL" sz="2000" dirty="0">
                <a:solidFill>
                  <a:srgbClr val="FFFFFF"/>
                </a:solidFill>
                <a:latin typeface="Avenir Book" panose="02000503020000020003" pitchFamily="2" charset="0"/>
                <a:ea typeface="Inter" panose="020B0502030000000004" pitchFamily="34" charset="0"/>
                <a:cs typeface="Arial" panose="020B0604020202020204" pitchFamily="34" charset="0"/>
              </a:rPr>
              <a:t> 20 – 24 september 2023</a:t>
            </a:r>
          </a:p>
          <a:p>
            <a:pPr>
              <a:buSzPct val="50000"/>
              <a:buFont typeface="Wingdings" pitchFamily="2" charset="2"/>
              <a:buChar char="Ø"/>
            </a:pPr>
            <a:r>
              <a:rPr lang="nl-NL" sz="2000" dirty="0">
                <a:solidFill>
                  <a:srgbClr val="FFFFFF"/>
                </a:solidFill>
                <a:latin typeface="Avenir Book" panose="02000503020000020003" pitchFamily="2" charset="0"/>
                <a:ea typeface="Inter" panose="020B0502030000000004" pitchFamily="34" charset="0"/>
                <a:cs typeface="Arial" panose="020B0604020202020204" pitchFamily="34" charset="0"/>
              </a:rPr>
              <a:t> 600 deelnemers / 900 starts</a:t>
            </a:r>
          </a:p>
          <a:p>
            <a:pPr>
              <a:buSzPct val="50000"/>
              <a:buFont typeface="Wingdings" pitchFamily="2" charset="2"/>
              <a:buChar char="Ø"/>
            </a:pPr>
            <a:r>
              <a:rPr lang="nl-NL" sz="2000" dirty="0">
                <a:solidFill>
                  <a:srgbClr val="FFFFFF"/>
                </a:solidFill>
                <a:latin typeface="Avenir Book" panose="02000503020000020003" pitchFamily="2" charset="0"/>
                <a:ea typeface="Inter" panose="020B0502030000000004" pitchFamily="34" charset="0"/>
                <a:cs typeface="Arial" panose="020B0604020202020204" pitchFamily="34" charset="0"/>
              </a:rPr>
              <a:t> Tijdritten vanuit </a:t>
            </a:r>
            <a:r>
              <a:rPr lang="nl-NL" sz="2000" dirty="0" err="1">
                <a:solidFill>
                  <a:srgbClr val="FFFFFF"/>
                </a:solidFill>
                <a:latin typeface="Avenir Book" panose="02000503020000020003" pitchFamily="2" charset="0"/>
                <a:ea typeface="Inter" panose="020B0502030000000004" pitchFamily="34" charset="0"/>
                <a:cs typeface="Arial" panose="020B0604020202020204" pitchFamily="34" charset="0"/>
              </a:rPr>
              <a:t>Wildlands</a:t>
            </a:r>
            <a:endParaRPr lang="nl-NL" sz="2000" dirty="0">
              <a:solidFill>
                <a:srgbClr val="FFFFFF"/>
              </a:solidFill>
              <a:latin typeface="Avenir Book" panose="02000503020000020003" pitchFamily="2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buSzPct val="50000"/>
              <a:buFont typeface="Wingdings" pitchFamily="2" charset="2"/>
              <a:buChar char="Ø"/>
            </a:pPr>
            <a:r>
              <a:rPr lang="nl-NL" sz="2000" dirty="0">
                <a:solidFill>
                  <a:srgbClr val="FFFFFF"/>
                </a:solidFill>
                <a:latin typeface="Avenir Book" panose="02000503020000020003" pitchFamily="2" charset="0"/>
                <a:ea typeface="Inter" panose="020B0502030000000004" pitchFamily="34" charset="0"/>
                <a:cs typeface="Arial" panose="020B0604020202020204" pitchFamily="34" charset="0"/>
              </a:rPr>
              <a:t> Wegwedstrijden finishen op VAM-berg</a:t>
            </a:r>
          </a:p>
          <a:p>
            <a:pPr>
              <a:buSzPct val="50000"/>
              <a:buFont typeface="Wingdings" pitchFamily="2" charset="2"/>
              <a:buChar char="Ø"/>
            </a:pPr>
            <a:r>
              <a:rPr lang="nl-NL" sz="2000" dirty="0">
                <a:solidFill>
                  <a:srgbClr val="FFFFFF"/>
                </a:solidFill>
                <a:latin typeface="Avenir Book" panose="02000503020000020003" pitchFamily="2" charset="0"/>
                <a:ea typeface="Inter" panose="020B0502030000000004" pitchFamily="34" charset="0"/>
                <a:cs typeface="Arial" panose="020B0604020202020204" pitchFamily="34" charset="0"/>
              </a:rPr>
              <a:t> Thema-partners met thema-paviljoens</a:t>
            </a:r>
          </a:p>
          <a:p>
            <a:pPr>
              <a:buSzPct val="50000"/>
              <a:buFont typeface="Wingdings" pitchFamily="2" charset="2"/>
              <a:buChar char="Ø"/>
            </a:pPr>
            <a:r>
              <a:rPr lang="nl-NL" sz="2000" dirty="0">
                <a:solidFill>
                  <a:srgbClr val="FFFFFF"/>
                </a:solidFill>
                <a:latin typeface="Avenir Book" panose="02000503020000020003" pitchFamily="2" charset="0"/>
                <a:ea typeface="Inter" panose="020B0502030000000004" pitchFamily="34" charset="0"/>
                <a:cs typeface="Arial" panose="020B0604020202020204" pitchFamily="34" charset="0"/>
              </a:rPr>
              <a:t> Wielerfeest, sportfeest, volksfeest</a:t>
            </a:r>
          </a:p>
          <a:p>
            <a:pPr>
              <a:buSzPct val="50000"/>
              <a:buFont typeface="Wingdings" pitchFamily="2" charset="2"/>
              <a:buChar char="Ø"/>
            </a:pPr>
            <a:r>
              <a:rPr lang="nl-NL" sz="2000" dirty="0">
                <a:solidFill>
                  <a:srgbClr val="FFFFFF"/>
                </a:solidFill>
                <a:latin typeface="Avenir Book" panose="02000503020000020003" pitchFamily="2" charset="0"/>
                <a:ea typeface="Inter" panose="020B0502030000000004" pitchFamily="34" charset="0"/>
                <a:cs typeface="Arial" panose="020B0604020202020204" pitchFamily="34" charset="0"/>
              </a:rPr>
              <a:t> Gegarandeerde (live) tv-exposure</a:t>
            </a:r>
          </a:p>
        </p:txBody>
      </p:sp>
    </p:spTree>
    <p:extLst>
      <p:ext uri="{BB962C8B-B14F-4D97-AF65-F5344CB8AC3E}">
        <p14:creationId xmlns:p14="http://schemas.microsoft.com/office/powerpoint/2010/main" val="1867108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E5924A5-F622-DF7D-9657-4D57437854C5}"/>
              </a:ext>
            </a:extLst>
          </p:cNvPr>
          <p:cNvSpPr/>
          <p:nvPr/>
        </p:nvSpPr>
        <p:spPr>
          <a:xfrm>
            <a:off x="-609600" y="0"/>
            <a:ext cx="9107424" cy="6858000"/>
          </a:xfrm>
          <a:prstGeom prst="rect">
            <a:avLst/>
          </a:prstGeom>
          <a:solidFill>
            <a:srgbClr val="113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" name="Afbeelding 16" descr="Afbeelding met persoon, buiten, boom, weg&#10;&#10;Automatisch gegenereerde beschrijving">
            <a:extLst>
              <a:ext uri="{FF2B5EF4-FFF2-40B4-BE49-F238E27FC236}">
                <a16:creationId xmlns:a16="http://schemas.microsoft.com/office/drawing/2014/main" id="{BBC859F3-C13E-11F0-F838-FBFA36369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4045016" y="-88392"/>
            <a:ext cx="12506264" cy="7034784"/>
          </a:xfrm>
          <a:prstGeom prst="rect">
            <a:avLst/>
          </a:prstGeom>
        </p:spPr>
      </p:pic>
      <p:sp>
        <p:nvSpPr>
          <p:cNvPr id="12" name="Driehoek 11">
            <a:extLst>
              <a:ext uri="{FF2B5EF4-FFF2-40B4-BE49-F238E27FC236}">
                <a16:creationId xmlns:a16="http://schemas.microsoft.com/office/drawing/2014/main" id="{AB5E1FBF-5D36-9E3F-AC55-C449DD5B697C}"/>
              </a:ext>
            </a:extLst>
          </p:cNvPr>
          <p:cNvSpPr/>
          <p:nvPr/>
        </p:nvSpPr>
        <p:spPr>
          <a:xfrm flipV="1">
            <a:off x="6778752" y="0"/>
            <a:ext cx="3364992" cy="4975954"/>
          </a:xfrm>
          <a:prstGeom prst="triangle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Driehoek 13">
            <a:extLst>
              <a:ext uri="{FF2B5EF4-FFF2-40B4-BE49-F238E27FC236}">
                <a16:creationId xmlns:a16="http://schemas.microsoft.com/office/drawing/2014/main" id="{FD69BAB8-1145-0523-0381-FA2A2DF629C2}"/>
              </a:ext>
            </a:extLst>
          </p:cNvPr>
          <p:cNvSpPr/>
          <p:nvPr/>
        </p:nvSpPr>
        <p:spPr>
          <a:xfrm rot="10800000" flipV="1">
            <a:off x="7787640" y="4871663"/>
            <a:ext cx="1347216" cy="1992184"/>
          </a:xfrm>
          <a:prstGeom prst="triangle">
            <a:avLst/>
          </a:prstGeom>
          <a:solidFill>
            <a:srgbClr val="D72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2016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49F029-96AF-02A3-A9B9-339EE5A91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74" y="4051655"/>
            <a:ext cx="1562100" cy="1816100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F6C1F676-7CFE-EDEF-BDBD-17CC6B9CC06F}"/>
              </a:ext>
            </a:extLst>
          </p:cNvPr>
          <p:cNvSpPr txBox="1">
            <a:spLocks/>
          </p:cNvSpPr>
          <p:nvPr/>
        </p:nvSpPr>
        <p:spPr>
          <a:xfrm rot="16200000">
            <a:off x="6436977" y="1583263"/>
            <a:ext cx="4860030" cy="4726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dirty="0">
                <a:solidFill>
                  <a:srgbClr val="2699D5"/>
                </a:solidFill>
                <a:latin typeface="Avenir" panose="02000503020000020003" pitchFamily="2" charset="0"/>
                <a:ea typeface="Inter" panose="020B0502030000000004" pitchFamily="34" charset="0"/>
              </a:rPr>
              <a:t>PARTNERPRESENTATIE</a:t>
            </a:r>
          </a:p>
          <a:p>
            <a:pPr algn="l"/>
            <a:r>
              <a:rPr lang="nl-NL" sz="2800" dirty="0">
                <a:solidFill>
                  <a:srgbClr val="2699D5"/>
                </a:solidFill>
                <a:latin typeface="Avenir" panose="02000503020000020003" pitchFamily="2" charset="0"/>
                <a:ea typeface="Inter" panose="020B0502030000000004" pitchFamily="34" charset="0"/>
              </a:rPr>
              <a:t>EK Wegwielrennen 2023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E8C8E99-0B5E-AF4B-6A62-9192D2857FBB}"/>
              </a:ext>
            </a:extLst>
          </p:cNvPr>
          <p:cNvSpPr txBox="1">
            <a:spLocks/>
          </p:cNvSpPr>
          <p:nvPr/>
        </p:nvSpPr>
        <p:spPr>
          <a:xfrm>
            <a:off x="1124580" y="868633"/>
            <a:ext cx="8577337" cy="27730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dirty="0">
                <a:solidFill>
                  <a:schemeClr val="bg1"/>
                </a:solidFill>
                <a:latin typeface="Avenir" panose="02000503020000020003" pitchFamily="2" charset="0"/>
                <a:ea typeface="Inter" panose="020B0502030000000004" pitchFamily="34" charset="0"/>
              </a:rPr>
              <a:t>EK Wielrennen 2023</a:t>
            </a:r>
          </a:p>
          <a:p>
            <a:pPr algn="l"/>
            <a:endParaRPr lang="nl-NL" sz="4000" dirty="0">
              <a:solidFill>
                <a:schemeClr val="bg1"/>
              </a:solidFill>
              <a:latin typeface="Avenir" panose="02000503020000020003" pitchFamily="2" charset="0"/>
              <a:ea typeface="Inter" panose="020B0502030000000004" pitchFamily="34" charset="0"/>
            </a:endParaRPr>
          </a:p>
          <a:p>
            <a:pPr algn="l"/>
            <a:r>
              <a:rPr lang="nl-NL" sz="4000" dirty="0">
                <a:solidFill>
                  <a:schemeClr val="bg1"/>
                </a:solidFill>
                <a:latin typeface="Avenir" panose="02000503020000020003" pitchFamily="2" charset="0"/>
                <a:ea typeface="Inter" panose="020B0502030000000004" pitchFamily="34" charset="0"/>
              </a:rPr>
              <a:t>Verleden, heden en toekomst in beeld</a:t>
            </a:r>
          </a:p>
          <a:p>
            <a:pPr algn="l"/>
            <a:endParaRPr lang="nl-NL" sz="4000" dirty="0">
              <a:solidFill>
                <a:schemeClr val="bg1"/>
              </a:solidFill>
              <a:latin typeface="Avenir" panose="02000503020000020003" pitchFamily="2" charset="0"/>
              <a:ea typeface="Inter" panose="020B0502030000000004" pitchFamily="34" charset="0"/>
            </a:endParaRPr>
          </a:p>
          <a:p>
            <a:pPr algn="l"/>
            <a:r>
              <a:rPr lang="nl-NL" sz="4000" dirty="0">
                <a:solidFill>
                  <a:schemeClr val="bg1"/>
                </a:solidFill>
                <a:latin typeface="Avenir" panose="02000503020000020003" pitchFamily="2" charset="0"/>
                <a:ea typeface="Inter" panose="020B0502030000000004" pitchFamily="34" charset="0"/>
              </a:rPr>
              <a:t>Verhalen en thema’s zichtbaar maken</a:t>
            </a:r>
          </a:p>
        </p:txBody>
      </p:sp>
    </p:spTree>
    <p:extLst>
      <p:ext uri="{BB962C8B-B14F-4D97-AF65-F5344CB8AC3E}">
        <p14:creationId xmlns:p14="http://schemas.microsoft.com/office/powerpoint/2010/main" val="254764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1A94D-D7DA-F992-4175-9FE665F5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10D6460-82A9-0BD4-00D3-9B4E49DD9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0487" cy="6858000"/>
          </a:xfrm>
        </p:spPr>
      </p:pic>
    </p:spTree>
    <p:extLst>
      <p:ext uri="{BB962C8B-B14F-4D97-AF65-F5344CB8AC3E}">
        <p14:creationId xmlns:p14="http://schemas.microsoft.com/office/powerpoint/2010/main" val="335844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06FD0-CC43-4E20-8219-B8775874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E2540A-4FC8-45B6-A3ED-A0F3320E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Luchtfoto </a:t>
            </a:r>
            <a:r>
              <a:rPr lang="nl-NL" dirty="0" err="1"/>
              <a:t>vam</a:t>
            </a:r>
            <a:r>
              <a:rPr lang="nl-NL" dirty="0"/>
              <a:t>-berg indien beschikbaar, dronebeelden </a:t>
            </a:r>
            <a:r>
              <a:rPr lang="nl-NL" dirty="0" err="1"/>
              <a:t>nk</a:t>
            </a:r>
            <a:r>
              <a:rPr lang="nl-NL" dirty="0"/>
              <a:t> weg</a:t>
            </a:r>
          </a:p>
        </p:txBody>
      </p:sp>
      <p:pic>
        <p:nvPicPr>
          <p:cNvPr id="5" name="Afbeelding 4" descr="Afbeelding met gras, lucht, buiten, natuur&#10;&#10;Automatisch gegenereerde beschrijving">
            <a:extLst>
              <a:ext uri="{FF2B5EF4-FFF2-40B4-BE49-F238E27FC236}">
                <a16:creationId xmlns:a16="http://schemas.microsoft.com/office/drawing/2014/main" id="{7BC0D98A-3CC6-1ABD-7487-9D5449AC5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EF0A9FF3-85ED-295E-CD52-EFE0588974A7}"/>
              </a:ext>
            </a:extLst>
          </p:cNvPr>
          <p:cNvSpPr/>
          <p:nvPr/>
        </p:nvSpPr>
        <p:spPr>
          <a:xfrm rot="20580214">
            <a:off x="10895816" y="1031427"/>
            <a:ext cx="2748600" cy="6858000"/>
          </a:xfrm>
          <a:prstGeom prst="rect">
            <a:avLst/>
          </a:prstGeom>
          <a:solidFill>
            <a:srgbClr val="113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Driehoek 10">
            <a:extLst>
              <a:ext uri="{FF2B5EF4-FFF2-40B4-BE49-F238E27FC236}">
                <a16:creationId xmlns:a16="http://schemas.microsoft.com/office/drawing/2014/main" id="{57CA6B35-785C-AA6C-4F8F-136327002A8E}"/>
              </a:ext>
            </a:extLst>
          </p:cNvPr>
          <p:cNvSpPr/>
          <p:nvPr/>
        </p:nvSpPr>
        <p:spPr>
          <a:xfrm flipV="1">
            <a:off x="9314688" y="0"/>
            <a:ext cx="3364992" cy="4975954"/>
          </a:xfrm>
          <a:prstGeom prst="triangle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165BDBA-1219-E5BE-F4BA-FF0452D8D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10" y="4051655"/>
            <a:ext cx="1562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7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06FD0-CC43-4E20-8219-B8775874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9124063" cy="2489609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E2540A-4FC8-45B6-A3ED-A0F3320E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Luchtfoto </a:t>
            </a:r>
            <a:r>
              <a:rPr lang="nl-NL" dirty="0" err="1"/>
              <a:t>vam</a:t>
            </a:r>
            <a:r>
              <a:rPr lang="nl-NL" dirty="0"/>
              <a:t>-berg indien beschikbaar, dronebeelden </a:t>
            </a:r>
            <a:r>
              <a:rPr lang="nl-NL" dirty="0" err="1"/>
              <a:t>nk</a:t>
            </a:r>
            <a:r>
              <a:rPr lang="nl-NL" dirty="0"/>
              <a:t> weg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F0A9FF3-85ED-295E-CD52-EFE0588974A7}"/>
              </a:ext>
            </a:extLst>
          </p:cNvPr>
          <p:cNvSpPr/>
          <p:nvPr/>
        </p:nvSpPr>
        <p:spPr>
          <a:xfrm rot="20580214">
            <a:off x="10895816" y="1031427"/>
            <a:ext cx="2748600" cy="6858000"/>
          </a:xfrm>
          <a:prstGeom prst="rect">
            <a:avLst/>
          </a:prstGeom>
          <a:solidFill>
            <a:srgbClr val="113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Driehoek 10">
            <a:extLst>
              <a:ext uri="{FF2B5EF4-FFF2-40B4-BE49-F238E27FC236}">
                <a16:creationId xmlns:a16="http://schemas.microsoft.com/office/drawing/2014/main" id="{57CA6B35-785C-AA6C-4F8F-136327002A8E}"/>
              </a:ext>
            </a:extLst>
          </p:cNvPr>
          <p:cNvSpPr/>
          <p:nvPr/>
        </p:nvSpPr>
        <p:spPr>
          <a:xfrm flipV="1">
            <a:off x="9314688" y="0"/>
            <a:ext cx="3364992" cy="4975954"/>
          </a:xfrm>
          <a:prstGeom prst="triangle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165BDBA-1219-E5BE-F4BA-FF0452D8D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10" y="4051655"/>
            <a:ext cx="1562100" cy="18161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E3CC6CB-0F0D-EA05-2D31-58AFA024F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0"/>
            <a:ext cx="10041918" cy="67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82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lucht, gebouw, buiten, kust&#10;&#10;Automatisch gegenereerde beschrijving">
            <a:extLst>
              <a:ext uri="{FF2B5EF4-FFF2-40B4-BE49-F238E27FC236}">
                <a16:creationId xmlns:a16="http://schemas.microsoft.com/office/drawing/2014/main" id="{4A7DCC90-A55E-F075-0DC9-70D7A02EA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0" y="0"/>
            <a:ext cx="17145000" cy="68580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1049778-B82D-62B8-D07C-E6119E562451}"/>
              </a:ext>
            </a:extLst>
          </p:cNvPr>
          <p:cNvSpPr/>
          <p:nvPr/>
        </p:nvSpPr>
        <p:spPr>
          <a:xfrm rot="20580214">
            <a:off x="10895816" y="1031427"/>
            <a:ext cx="2748600" cy="6858000"/>
          </a:xfrm>
          <a:prstGeom prst="rect">
            <a:avLst/>
          </a:prstGeom>
          <a:solidFill>
            <a:srgbClr val="113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Driehoek 12">
            <a:extLst>
              <a:ext uri="{FF2B5EF4-FFF2-40B4-BE49-F238E27FC236}">
                <a16:creationId xmlns:a16="http://schemas.microsoft.com/office/drawing/2014/main" id="{A435B254-C8EE-370E-3036-2AAD2F4C6761}"/>
              </a:ext>
            </a:extLst>
          </p:cNvPr>
          <p:cNvSpPr/>
          <p:nvPr/>
        </p:nvSpPr>
        <p:spPr>
          <a:xfrm flipV="1">
            <a:off x="9314688" y="0"/>
            <a:ext cx="3364992" cy="4975954"/>
          </a:xfrm>
          <a:prstGeom prst="triangle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5E3B700-D9A6-F139-1F64-FBDE1AAC3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10" y="4051655"/>
            <a:ext cx="1562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7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31D4F-FA1A-46C7-A024-4042E4B0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42" y="88748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2699D5"/>
                </a:solidFill>
                <a:latin typeface="Avenir" panose="02000503020000020003" pitchFamily="2" charset="0"/>
              </a:rPr>
              <a:t>Waterstof zichtbaar maken?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384CE8-7410-41EC-9CE7-A3E6AC8B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42" y="2083440"/>
            <a:ext cx="10515600" cy="4975954"/>
          </a:xfrm>
        </p:spPr>
        <p:txBody>
          <a:bodyPr>
            <a:normAutofit/>
          </a:bodyPr>
          <a:lstStyle/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Laten zien wat er nu al kan</a:t>
            </a:r>
          </a:p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Laten zien dat we in onze regio volop meedoen</a:t>
            </a:r>
          </a:p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Juiste partijen rondom het EK Wielrennen bij elkaar brengen</a:t>
            </a:r>
          </a:p>
          <a:p>
            <a:pPr>
              <a:buSzPct val="50000"/>
              <a:buBlip>
                <a:blip r:embed="rId2"/>
              </a:buBlip>
            </a:pPr>
            <a:r>
              <a:rPr lang="nl-NL" sz="2400">
                <a:latin typeface="Avenir Light" panose="020B0402020203020204" pitchFamily="34" charset="77"/>
              </a:rPr>
              <a:t>In </a:t>
            </a:r>
            <a:r>
              <a:rPr lang="nl-NL" sz="2400" dirty="0">
                <a:latin typeface="Avenir Light" panose="020B0402020203020204" pitchFamily="34" charset="77"/>
              </a:rPr>
              <a:t>de praktijk gebracht tijdens het EK Wielrennen</a:t>
            </a:r>
          </a:p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Onderdeel van ons “kastelenboek” richting de pers</a:t>
            </a:r>
          </a:p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Waterstof is een teamsport en teamprestatie, net als wielrennen.. .</a:t>
            </a:r>
          </a:p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Energietransitie is een race tegen de klok, net als de tijdrit.. .</a:t>
            </a:r>
          </a:p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Voor mens en dier, zichtbaar via dierentuin </a:t>
            </a:r>
            <a:r>
              <a:rPr lang="nl-NL" sz="2400" dirty="0" err="1">
                <a:latin typeface="Avenir Light" panose="020B0402020203020204" pitchFamily="34" charset="77"/>
              </a:rPr>
              <a:t>Wildlands</a:t>
            </a:r>
            <a:r>
              <a:rPr lang="nl-NL" sz="2400" dirty="0">
                <a:latin typeface="Avenir Light" panose="020B0402020203020204" pitchFamily="34" charset="77"/>
              </a:rPr>
              <a:t>.. .</a:t>
            </a:r>
          </a:p>
          <a:p>
            <a:pPr marL="0" indent="0">
              <a:buSzPct val="50000"/>
              <a:buNone/>
            </a:pPr>
            <a:endParaRPr lang="nl-NL" sz="2400" dirty="0">
              <a:latin typeface="Avenir Light" panose="020B0402020203020204" pitchFamily="34" charset="77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7B84B86-4063-6781-EEE3-8AD9E6149862}"/>
              </a:ext>
            </a:extLst>
          </p:cNvPr>
          <p:cNvSpPr/>
          <p:nvPr/>
        </p:nvSpPr>
        <p:spPr>
          <a:xfrm rot="20580214">
            <a:off x="10895816" y="1031427"/>
            <a:ext cx="2748600" cy="6858000"/>
          </a:xfrm>
          <a:prstGeom prst="rect">
            <a:avLst/>
          </a:prstGeom>
          <a:solidFill>
            <a:srgbClr val="113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Driehoek 10">
            <a:extLst>
              <a:ext uri="{FF2B5EF4-FFF2-40B4-BE49-F238E27FC236}">
                <a16:creationId xmlns:a16="http://schemas.microsoft.com/office/drawing/2014/main" id="{6A9C011E-91AF-84FB-35E1-F354BC396998}"/>
              </a:ext>
            </a:extLst>
          </p:cNvPr>
          <p:cNvSpPr/>
          <p:nvPr/>
        </p:nvSpPr>
        <p:spPr>
          <a:xfrm flipV="1">
            <a:off x="9314688" y="0"/>
            <a:ext cx="3364992" cy="4975954"/>
          </a:xfrm>
          <a:prstGeom prst="triangle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6AB8E46-8C09-E741-FD3C-63FF3865B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10" y="4051655"/>
            <a:ext cx="1562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F215A18E-9D47-7427-A8C2-0D9A759125C0}"/>
              </a:ext>
            </a:extLst>
          </p:cNvPr>
          <p:cNvSpPr txBox="1">
            <a:spLocks/>
          </p:cNvSpPr>
          <p:nvPr/>
        </p:nvSpPr>
        <p:spPr>
          <a:xfrm>
            <a:off x="945642" y="8874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2699D5"/>
                </a:solidFill>
                <a:latin typeface="Avenir" panose="02000503020000020003" pitchFamily="2" charset="0"/>
              </a:rPr>
              <a:t>Samenvattend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372ACC9-AE9C-227B-F255-E8B696DBA12C}"/>
              </a:ext>
            </a:extLst>
          </p:cNvPr>
          <p:cNvSpPr txBox="1">
            <a:spLocks/>
          </p:cNvSpPr>
          <p:nvPr/>
        </p:nvSpPr>
        <p:spPr>
          <a:xfrm>
            <a:off x="945642" y="232105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Dé kans m.b.t. het verhaal “Energiebronnen” en “Waterstof”</a:t>
            </a:r>
          </a:p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Het EK als etalage / podium om personeel en/of netwerk te ontmoeten</a:t>
            </a:r>
          </a:p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Het EK als etalage om het eigen verhaal te vertellen</a:t>
            </a:r>
          </a:p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Energie geven aan Drenthe, Noord-Nederland, Nederland en Europa</a:t>
            </a:r>
          </a:p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Maatschappelijke en economische impact van het EK Wielrennen vergroten</a:t>
            </a:r>
          </a:p>
          <a:p>
            <a:pPr marL="0" indent="0">
              <a:buSzPct val="50000"/>
              <a:buNone/>
            </a:pPr>
            <a:endParaRPr lang="nl-NL" sz="2400" dirty="0">
              <a:latin typeface="Avenir Light" panose="020B0402020203020204" pitchFamily="34" charset="7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5C61FB0-8859-4C1B-04F7-81DCB90E7DEA}"/>
              </a:ext>
            </a:extLst>
          </p:cNvPr>
          <p:cNvSpPr/>
          <p:nvPr/>
        </p:nvSpPr>
        <p:spPr>
          <a:xfrm rot="20580214">
            <a:off x="10895816" y="1031427"/>
            <a:ext cx="2748600" cy="6858000"/>
          </a:xfrm>
          <a:prstGeom prst="rect">
            <a:avLst/>
          </a:prstGeom>
          <a:solidFill>
            <a:srgbClr val="113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Driehoek 8">
            <a:extLst>
              <a:ext uri="{FF2B5EF4-FFF2-40B4-BE49-F238E27FC236}">
                <a16:creationId xmlns:a16="http://schemas.microsoft.com/office/drawing/2014/main" id="{592A7672-AD4D-8FC0-699F-CD9C833F75DB}"/>
              </a:ext>
            </a:extLst>
          </p:cNvPr>
          <p:cNvSpPr/>
          <p:nvPr/>
        </p:nvSpPr>
        <p:spPr>
          <a:xfrm flipV="1">
            <a:off x="9314688" y="0"/>
            <a:ext cx="3364992" cy="4975954"/>
          </a:xfrm>
          <a:prstGeom prst="triangle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EDE8D07-86D2-D9DD-D300-A982615E5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10" y="4051655"/>
            <a:ext cx="1562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0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F215A18E-9D47-7427-A8C2-0D9A759125C0}"/>
              </a:ext>
            </a:extLst>
          </p:cNvPr>
          <p:cNvSpPr txBox="1">
            <a:spLocks/>
          </p:cNvSpPr>
          <p:nvPr/>
        </p:nvSpPr>
        <p:spPr>
          <a:xfrm>
            <a:off x="945642" y="8874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2699D5"/>
                </a:solidFill>
                <a:latin typeface="Avenir" panose="02000503020000020003" pitchFamily="2" charset="0"/>
              </a:rPr>
              <a:t>Tot slot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372ACC9-AE9C-227B-F255-E8B696DBA12C}"/>
              </a:ext>
            </a:extLst>
          </p:cNvPr>
          <p:cNvSpPr txBox="1">
            <a:spLocks/>
          </p:cNvSpPr>
          <p:nvPr/>
        </p:nvSpPr>
        <p:spPr>
          <a:xfrm>
            <a:off x="945642" y="232105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Wordt vervolgd!</a:t>
            </a:r>
          </a:p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Info wordt gedeeld met het netwerk</a:t>
            </a:r>
          </a:p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Contactgegevens worden gedeeld met het netwerk</a:t>
            </a:r>
          </a:p>
          <a:p>
            <a:pPr>
              <a:buSzPct val="50000"/>
              <a:buBlip>
                <a:blip r:embed="rId2"/>
              </a:buBlip>
            </a:pPr>
            <a:endParaRPr lang="nl-NL" sz="2400" dirty="0">
              <a:latin typeface="Avenir Light" panose="020B0402020203020204" pitchFamily="34" charset="77"/>
            </a:endParaRPr>
          </a:p>
          <a:p>
            <a:pPr>
              <a:buSzPct val="50000"/>
              <a:buBlip>
                <a:blip r:embed="rId2"/>
              </a:buBlip>
            </a:pPr>
            <a:r>
              <a:rPr lang="nl-NL" sz="2400" dirty="0">
                <a:latin typeface="Avenir Light" panose="020B0402020203020204" pitchFamily="34" charset="77"/>
              </a:rPr>
              <a:t>Bedankt voor deze gelegenheid, uw tijd en uw aandacht!</a:t>
            </a:r>
          </a:p>
          <a:p>
            <a:pPr>
              <a:buSzPct val="50000"/>
              <a:buBlip>
                <a:blip r:embed="rId2"/>
              </a:buBlip>
            </a:pPr>
            <a:endParaRPr lang="nl-NL" sz="2400" dirty="0">
              <a:latin typeface="Avenir Light" panose="020B0402020203020204" pitchFamily="34" charset="77"/>
            </a:endParaRPr>
          </a:p>
          <a:p>
            <a:pPr marL="0" indent="0">
              <a:buSzPct val="50000"/>
              <a:buNone/>
            </a:pPr>
            <a:r>
              <a:rPr lang="nl-NL" sz="2400" dirty="0">
                <a:latin typeface="Avenir Light" panose="020B0402020203020204" pitchFamily="34" charset="77"/>
              </a:rPr>
              <a:t>Dennis Schomaker &amp; Alex Scheper (Provincie Drenthe)</a:t>
            </a:r>
          </a:p>
          <a:p>
            <a:pPr marL="0" indent="0">
              <a:buSzPct val="50000"/>
              <a:buNone/>
            </a:pPr>
            <a:r>
              <a:rPr lang="nl-NL" sz="2400" dirty="0" err="1">
                <a:latin typeface="Avenir Light" panose="020B0402020203020204" pitchFamily="34" charset="77"/>
                <a:hlinkClick r:id="rId3"/>
              </a:rPr>
              <a:t>d.</a:t>
            </a:r>
            <a:r>
              <a:rPr lang="nl-NL" sz="2400" err="1">
                <a:latin typeface="Avenir Light" panose="020B0402020203020204" pitchFamily="34" charset="77"/>
                <a:hlinkClick r:id="rId3"/>
              </a:rPr>
              <a:t>schomaker</a:t>
            </a:r>
            <a:r>
              <a:rPr lang="nl-NL" sz="2400">
                <a:latin typeface="Avenir Light" panose="020B0402020203020204" pitchFamily="34" charset="77"/>
                <a:hlinkClick r:id="rId3"/>
              </a:rPr>
              <a:t>@drenthe.nl</a:t>
            </a:r>
            <a:endParaRPr lang="nl-NL" sz="2400">
              <a:latin typeface="Avenir Light" panose="020B0402020203020204" pitchFamily="34" charset="77"/>
            </a:endParaRPr>
          </a:p>
          <a:p>
            <a:pPr marL="0" indent="0">
              <a:buSzPct val="50000"/>
              <a:buNone/>
            </a:pPr>
            <a:endParaRPr lang="nl-NL" sz="2400" dirty="0">
              <a:latin typeface="Avenir Light" panose="020B0402020203020204" pitchFamily="34" charset="77"/>
            </a:endParaRPr>
          </a:p>
          <a:p>
            <a:pPr marL="0" indent="0">
              <a:buSzPct val="50000"/>
              <a:buNone/>
            </a:pPr>
            <a:endParaRPr lang="nl-NL" sz="2400" dirty="0">
              <a:latin typeface="Avenir Light" panose="020B0402020203020204" pitchFamily="34" charset="7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5C61FB0-8859-4C1B-04F7-81DCB90E7DEA}"/>
              </a:ext>
            </a:extLst>
          </p:cNvPr>
          <p:cNvSpPr/>
          <p:nvPr/>
        </p:nvSpPr>
        <p:spPr>
          <a:xfrm rot="20580214">
            <a:off x="10895816" y="1031427"/>
            <a:ext cx="2748600" cy="6858000"/>
          </a:xfrm>
          <a:prstGeom prst="rect">
            <a:avLst/>
          </a:prstGeom>
          <a:solidFill>
            <a:srgbClr val="113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Driehoek 8">
            <a:extLst>
              <a:ext uri="{FF2B5EF4-FFF2-40B4-BE49-F238E27FC236}">
                <a16:creationId xmlns:a16="http://schemas.microsoft.com/office/drawing/2014/main" id="{592A7672-AD4D-8FC0-699F-CD9C833F75DB}"/>
              </a:ext>
            </a:extLst>
          </p:cNvPr>
          <p:cNvSpPr/>
          <p:nvPr/>
        </p:nvSpPr>
        <p:spPr>
          <a:xfrm flipV="1">
            <a:off x="9314688" y="0"/>
            <a:ext cx="3364992" cy="4975954"/>
          </a:xfrm>
          <a:prstGeom prst="triangle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EDE8D07-86D2-D9DD-D300-A982615E5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10" y="4051655"/>
            <a:ext cx="1562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505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</TotalTime>
  <Words>263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</vt:lpstr>
      <vt:lpstr>Avenir Book</vt:lpstr>
      <vt:lpstr>Avenir Light</vt:lpstr>
      <vt:lpstr>Calibri</vt:lpstr>
      <vt:lpstr>Calibri Light</vt:lpstr>
      <vt:lpstr>Wingdings</vt:lpstr>
      <vt:lpstr>Kantoorthema</vt:lpstr>
      <vt:lpstr>EK WEGWIELRENNEN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Waterstof zichtbaar maken?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Voorkant in die lijkt op rol-up banners</dc:title>
  <dc:creator>Dennis Schomaker</dc:creator>
  <cp:lastModifiedBy>Pal BJL van der, Britta</cp:lastModifiedBy>
  <cp:revision>15</cp:revision>
  <dcterms:created xsi:type="dcterms:W3CDTF">2022-06-16T05:54:01Z</dcterms:created>
  <dcterms:modified xsi:type="dcterms:W3CDTF">2023-04-18T10:02:08Z</dcterms:modified>
</cp:coreProperties>
</file>