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5"/>
    <p:sldMasterId id="2147483681" r:id="rId6"/>
    <p:sldMasterId id="2147483675" r:id="rId7"/>
    <p:sldMasterId id="2147483871" r:id="rId8"/>
    <p:sldMasterId id="2147483857" r:id="rId9"/>
  </p:sldMasterIdLst>
  <p:notesMasterIdLst>
    <p:notesMasterId r:id="rId15"/>
  </p:notesMasterIdLst>
  <p:handoutMasterIdLst>
    <p:handoutMasterId r:id="rId16"/>
  </p:handoutMasterIdLst>
  <p:sldIdLst>
    <p:sldId id="261" r:id="rId10"/>
    <p:sldId id="1269" r:id="rId11"/>
    <p:sldId id="1274" r:id="rId12"/>
    <p:sldId id="1272" r:id="rId13"/>
    <p:sldId id="1273" r:id="rId14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9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E76A17"/>
    <a:srgbClr val="E86A16"/>
    <a:srgbClr val="E05413"/>
    <a:srgbClr val="009AD0"/>
    <a:srgbClr val="343434"/>
    <a:srgbClr val="444444"/>
    <a:srgbClr val="3E3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9"/>
    <p:restoredTop sz="88285"/>
  </p:normalViewPr>
  <p:slideViewPr>
    <p:cSldViewPr>
      <p:cViewPr varScale="1">
        <p:scale>
          <a:sx n="59" d="100"/>
          <a:sy n="59" d="100"/>
        </p:scale>
        <p:origin x="1228" y="48"/>
      </p:cViewPr>
      <p:guideLst>
        <p:guide orient="horz" pos="2114"/>
        <p:guide pos="965"/>
      </p:guideLst>
    </p:cSldViewPr>
  </p:slideViewPr>
  <p:outlineViewPr>
    <p:cViewPr>
      <p:scale>
        <a:sx n="33" d="100"/>
        <a:sy n="33" d="100"/>
      </p:scale>
      <p:origin x="0" y="-1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896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6F4E02-9F55-E34D-9EAC-9F6918806B1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0742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00" y="744538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8629A48A-F6E7-A146-9765-E4B8845FF0E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726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9A48A-F6E7-A146-9765-E4B8845FF0EE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008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0"/>
              </a:rPr>
              <a:t>Bokma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0"/>
              </a:rPr>
              <a:t> : Waterstof branders , hardingsovens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(waterstof werkt, groenvermogen en JTF)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0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Trickle</a:t>
            </a:r>
            <a:r>
              <a:rPr lang="nl-NL" dirty="0"/>
              <a:t> bed reactor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9A48A-F6E7-A146-9765-E4B8845FF0EE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8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5"/>
          <p:cNvGrpSpPr>
            <a:grpSpLocks/>
          </p:cNvGrpSpPr>
          <p:nvPr userDrawn="1"/>
        </p:nvGrpSpPr>
        <p:grpSpPr bwMode="auto">
          <a:xfrm>
            <a:off x="1549400" y="6424614"/>
            <a:ext cx="10195984" cy="261937"/>
            <a:chOff x="1162651" y="6443929"/>
            <a:chExt cx="7646379" cy="261466"/>
          </a:xfrm>
        </p:grpSpPr>
        <p:pic>
          <p:nvPicPr>
            <p:cNvPr id="5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51" y="6485762"/>
              <a:ext cx="314325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10" descr="Entrance_Logo.pdf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6443929"/>
              <a:ext cx="996836" cy="26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11" descr="EnergyAcademyEurope logo.pdf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6481647"/>
              <a:ext cx="1932774" cy="18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8566" y="4664010"/>
            <a:ext cx="10080597" cy="8660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528565" y="5515620"/>
            <a:ext cx="10081120" cy="255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586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369152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84032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07435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4CA77-022E-8B4C-B338-6AFD2FFB6C9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1C2C6-F465-2D4A-B971-DE2512293A34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143428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6" y="273050"/>
            <a:ext cx="361324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4" y="332657"/>
            <a:ext cx="6609853" cy="57935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7436" y="1435101"/>
            <a:ext cx="361324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C26EF-4519-0B42-8489-723E9ED9D08A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F47D5-7198-0840-A3A6-3DFADD1F8B9C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58157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3668B-F71E-7F44-9CE8-BFC60FF46C9F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0715E-2892-0540-A417-C15F31D10F2C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126536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197" y="766800"/>
            <a:ext cx="103824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4197" y="2059200"/>
            <a:ext cx="104784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994891" y="1340808"/>
            <a:ext cx="103824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7B7B0-C7FF-6644-84F9-4DB552D5CD1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188B4-D332-294F-B639-F76874016D2F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48515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94197" y="766800"/>
            <a:ext cx="4717760" cy="3094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994197" y="4077072"/>
            <a:ext cx="4717760" cy="20882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7570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595" y="766800"/>
            <a:ext cx="7488832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7595" y="1772816"/>
            <a:ext cx="748883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4343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80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8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8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8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2447595" y="1340808"/>
            <a:ext cx="748883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79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197" y="766800"/>
            <a:ext cx="103824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4197" y="2059200"/>
            <a:ext cx="104784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20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20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20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20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20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994891" y="1340808"/>
            <a:ext cx="103824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0B5CD-75DB-D34D-B49E-2E52E421A906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11855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14743-E4D8-5544-B41B-5ADE84B69036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D2AFD729-B688-A647-BDA3-77F1E7081F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0267E9D2-D1CD-A143-B48C-CAEDB4F931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198222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369152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84032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2000">
                <a:solidFill>
                  <a:srgbClr val="444444"/>
                </a:solidFill>
              </a:defRPr>
            </a:lvl1pPr>
            <a:lvl2pPr>
              <a:buClrTx/>
              <a:defRPr sz="20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20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20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20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07435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44444"/>
                </a:solidFill>
              </a:defRPr>
            </a:lvl1pPr>
            <a:lvl2pPr>
              <a:defRPr sz="2000">
                <a:solidFill>
                  <a:srgbClr val="444444"/>
                </a:solidFill>
              </a:defRPr>
            </a:lvl2pPr>
            <a:lvl3pPr>
              <a:defRPr sz="2000">
                <a:solidFill>
                  <a:srgbClr val="444444"/>
                </a:solidFill>
              </a:defRPr>
            </a:lvl3pPr>
            <a:lvl4pPr>
              <a:defRPr sz="2000">
                <a:solidFill>
                  <a:srgbClr val="444444"/>
                </a:solidFill>
              </a:defRPr>
            </a:lvl4pPr>
            <a:lvl5pPr>
              <a:defRPr sz="20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F1EED-FF91-D545-86D9-EF62CB5EE6E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E0258AA8-5D49-AA49-850B-9506B0F4806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0788F1D8-0BBC-CB43-8C16-4536D493AF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134064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6" y="273050"/>
            <a:ext cx="361324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4" y="332657"/>
            <a:ext cx="6609853" cy="579350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44444"/>
                </a:solidFill>
              </a:defRPr>
            </a:lvl1pPr>
            <a:lvl2pPr>
              <a:defRPr sz="2000">
                <a:solidFill>
                  <a:srgbClr val="444444"/>
                </a:solidFill>
              </a:defRPr>
            </a:lvl2pPr>
            <a:lvl3pPr>
              <a:defRPr sz="2000">
                <a:solidFill>
                  <a:srgbClr val="444444"/>
                </a:solidFill>
              </a:defRPr>
            </a:lvl3pPr>
            <a:lvl4pPr>
              <a:defRPr sz="2000">
                <a:solidFill>
                  <a:srgbClr val="444444"/>
                </a:solidFill>
              </a:defRPr>
            </a:lvl4pPr>
            <a:lvl5pPr>
              <a:defRPr sz="20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7436" y="1435101"/>
            <a:ext cx="361324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747EF-862B-734F-837D-CAED0BA1F50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2FF0B25A-01A0-D64C-9DD9-8978F41016D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F0306D68-120B-3042-85E9-A455CE07D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90321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54B5-60F1-F545-809B-A7925E97666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359BCD9F-BFC6-D34E-9262-51270399681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11" name="Tijdelijke aanduiding voor voettekst 7">
            <a:extLst>
              <a:ext uri="{FF2B5EF4-FFF2-40B4-BE49-F238E27FC236}">
                <a16:creationId xmlns:a16="http://schemas.microsoft.com/office/drawing/2014/main" id="{7E9DB88F-0DDE-AC4D-A861-C57D96BF1E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197160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80" y="274638"/>
            <a:ext cx="834392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445" y="2132857"/>
            <a:ext cx="10478955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FFDC735B-035D-5944-B5AE-1DD3B7CB17E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4197" y="6523697"/>
            <a:ext cx="960008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22 april ‘21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15D83-750C-E548-85A9-3189669146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6375" y="6523696"/>
            <a:ext cx="3649133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Groene waterstof Booster</a:t>
            </a:r>
          </a:p>
        </p:txBody>
      </p:sp>
    </p:spTree>
    <p:extLst>
      <p:ext uri="{BB962C8B-B14F-4D97-AF65-F5344CB8AC3E}">
        <p14:creationId xmlns:p14="http://schemas.microsoft.com/office/powerpoint/2010/main" val="7599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197" y="766800"/>
            <a:ext cx="103824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4197" y="2059200"/>
            <a:ext cx="104784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994891" y="1340808"/>
            <a:ext cx="103824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C5AB8-1D6C-2247-ABAA-38F88F1D51B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56BE6-0B4E-6348-8F93-EDF00E91FC60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10330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30974-FB1F-404F-8A54-995B9DCDD36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F0451-A4A9-2F4F-83BC-1F34FFE5CD56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</p:spTree>
    <p:extLst>
      <p:ext uri="{BB962C8B-B14F-4D97-AF65-F5344CB8AC3E}">
        <p14:creationId xmlns:p14="http://schemas.microsoft.com/office/powerpoint/2010/main" val="3586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1" y="5805489"/>
            <a:ext cx="12240684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164168" y="4213225"/>
            <a:ext cx="10555817" cy="1976438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11664951" y="4557713"/>
            <a:ext cx="575733" cy="1346200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sz="2400"/>
          </a:p>
        </p:txBody>
      </p:sp>
      <p:pic>
        <p:nvPicPr>
          <p:cNvPr id="1029" name="Afbeelding 9" descr="HAN_Logo2014UK_rgb_pos01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373063"/>
            <a:ext cx="385868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11568609" y="6448425"/>
            <a:ext cx="43815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898989"/>
                </a:solidFill>
              </a:defRPr>
            </a:lvl1pPr>
          </a:lstStyle>
          <a:p>
            <a:fld id="{2654BC36-0365-C14F-962E-FD0B92C5E9F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7533" y="6448426"/>
            <a:ext cx="960008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898989"/>
                </a:solidFill>
              </a:defRPr>
            </a:lvl1pPr>
          </a:lstStyle>
          <a:p>
            <a:r>
              <a:rPr lang="en-US" altLang="nl-NL" dirty="0"/>
              <a:t>22 April ‘21</a:t>
            </a:r>
            <a:endParaRPr lang="nl-NL" alt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2062791" y="6448426"/>
            <a:ext cx="3649133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 dirty="0"/>
              <a:t>Groen Waterstof Booster</a:t>
            </a:r>
          </a:p>
        </p:txBody>
      </p:sp>
      <p:pic>
        <p:nvPicPr>
          <p:cNvPr id="3077" name="Afbeelding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6542087"/>
            <a:ext cx="4191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1007534" y="1"/>
            <a:ext cx="10369551" cy="333375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95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1007534" y="1"/>
            <a:ext cx="10369551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11472334" y="6356351"/>
            <a:ext cx="43815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898989"/>
                </a:solidFill>
              </a:defRPr>
            </a:lvl1pPr>
          </a:lstStyle>
          <a:p>
            <a:fld id="{62812009-4BFE-C843-A709-7E8B3C3BE183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7534" y="6356351"/>
            <a:ext cx="76835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898989"/>
                </a:solidFill>
              </a:defRPr>
            </a:lvl1pPr>
          </a:lstStyle>
          <a:p>
            <a:fld id="{A46A1683-86AD-C04B-BBEB-E64F19103182}" type="datetime1">
              <a:rPr lang="en-US" altLang="nl-NL"/>
              <a:pPr/>
              <a:t>4/18/2023</a:t>
            </a:fld>
            <a:endParaRPr lang="nl-NL" altLang="nl-NL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871133" y="6356351"/>
            <a:ext cx="3649133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Centre of Expertise Energy</a:t>
            </a:r>
          </a:p>
        </p:txBody>
      </p:sp>
      <p:pic>
        <p:nvPicPr>
          <p:cNvPr id="10246" name="Afbeelding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6453188"/>
            <a:ext cx="4191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E7F00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rrowheads="1"/>
          </p:cNvSpPr>
          <p:nvPr userDrawn="1"/>
        </p:nvSpPr>
        <p:spPr bwMode="auto">
          <a:xfrm rot="-5400000">
            <a:off x="-1751012" y="3018367"/>
            <a:ext cx="4302125" cy="821268"/>
          </a:xfrm>
          <a:prstGeom prst="rect">
            <a:avLst/>
          </a:prstGeom>
          <a:solidFill>
            <a:srgbClr val="34343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endParaRPr lang="nl-NL" alt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 rot="16200000">
            <a:off x="331259" y="608542"/>
            <a:ext cx="6070600" cy="5640917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pic>
        <p:nvPicPr>
          <p:cNvPr id="17412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6453188"/>
            <a:ext cx="4191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eperen 2"/>
          <p:cNvGrpSpPr>
            <a:grpSpLocks/>
          </p:cNvGrpSpPr>
          <p:nvPr userDrawn="1"/>
        </p:nvGrpSpPr>
        <p:grpSpPr bwMode="auto">
          <a:xfrm>
            <a:off x="2256367" y="1"/>
            <a:ext cx="7871884" cy="4162425"/>
            <a:chOff x="1692275" y="0"/>
            <a:chExt cx="5903913" cy="4162425"/>
          </a:xfrm>
        </p:grpSpPr>
        <p:sp>
          <p:nvSpPr>
            <p:cNvPr id="2" name="Rechthoek 1"/>
            <p:cNvSpPr>
              <a:spLocks noChangeArrowheads="1"/>
            </p:cNvSpPr>
            <p:nvPr userDrawn="1"/>
          </p:nvSpPr>
          <p:spPr bwMode="auto">
            <a:xfrm>
              <a:off x="2555875" y="0"/>
              <a:ext cx="4132263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endParaRPr lang="nl-NL" altLang="en-US" sz="24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7513"/>
              <a:ext cx="5903913" cy="3744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2400"/>
            </a:p>
          </p:txBody>
        </p:sp>
      </p:grpSp>
      <p:pic>
        <p:nvPicPr>
          <p:cNvPr id="18435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453188"/>
            <a:ext cx="419311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energyforum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2620101" y="3772024"/>
            <a:ext cx="7561262" cy="216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AU" altLang="nl-NL" sz="2800" dirty="0">
                <a:latin typeface="Arial" charset="0"/>
                <a:ea typeface="MS PGothic" charset="-128"/>
              </a:rPr>
              <a:t>EnTranCe - Centre of Expertise Energy </a:t>
            </a:r>
            <a:br>
              <a:rPr lang="en-AU" altLang="nl-NL" sz="2000" b="0" dirty="0">
                <a:latin typeface="Arial" charset="0"/>
                <a:ea typeface="MS PGothic" charset="-128"/>
              </a:rPr>
            </a:br>
            <a:r>
              <a:rPr lang="en-AU" sz="2000" i="1" dirty="0" err="1"/>
              <a:t>Groene</a:t>
            </a:r>
            <a:r>
              <a:rPr lang="en-AU" sz="2000" i="1" dirty="0"/>
              <a:t> </a:t>
            </a:r>
            <a:r>
              <a:rPr lang="en-AU" sz="2000" i="1" dirty="0" err="1"/>
              <a:t>Waterstof</a:t>
            </a:r>
            <a:r>
              <a:rPr lang="en-AU" sz="2000" i="1" dirty="0"/>
              <a:t> Booster </a:t>
            </a:r>
            <a:r>
              <a:rPr lang="en-AU" sz="2000" i="1" dirty="0" err="1"/>
              <a:t>en</a:t>
            </a:r>
            <a:r>
              <a:rPr lang="en-AU" sz="2000" i="1" dirty="0"/>
              <a:t> </a:t>
            </a:r>
            <a:r>
              <a:rPr lang="en-AU" sz="2000" i="1" dirty="0" err="1"/>
              <a:t>andere</a:t>
            </a:r>
            <a:r>
              <a:rPr lang="en-AU" sz="2000" i="1" dirty="0"/>
              <a:t> </a:t>
            </a:r>
            <a:r>
              <a:rPr lang="en-AU" sz="2000" i="1" dirty="0" err="1"/>
              <a:t>projecten</a:t>
            </a:r>
            <a:br>
              <a:rPr lang="en-AU" sz="2000" i="1" dirty="0"/>
            </a:br>
            <a:r>
              <a:rPr lang="en-AU" sz="2000" b="0" i="1" dirty="0" err="1"/>
              <a:t>Hydrogreenn</a:t>
            </a:r>
            <a:r>
              <a:rPr lang="en-AU" sz="2000" b="0" i="1" dirty="0"/>
              <a:t> </a:t>
            </a:r>
            <a:r>
              <a:rPr lang="en-AU" sz="2000" b="0" i="1" dirty="0" err="1"/>
              <a:t>bijeenkomst</a:t>
            </a:r>
            <a:r>
              <a:rPr lang="en-AU" sz="2000" b="0" i="1" dirty="0"/>
              <a:t> - 18 </a:t>
            </a:r>
            <a:r>
              <a:rPr lang="en-AU" sz="2000" b="0" i="1" dirty="0" err="1"/>
              <a:t>april</a:t>
            </a:r>
            <a:r>
              <a:rPr lang="en-AU" sz="2000" b="0" i="1" dirty="0"/>
              <a:t> 2023</a:t>
            </a:r>
            <a:br>
              <a:rPr lang="en-AU" sz="2000" dirty="0"/>
            </a:br>
            <a:r>
              <a:rPr lang="en-AU" sz="2000" dirty="0"/>
              <a:t>update </a:t>
            </a:r>
            <a:endParaRPr lang="en-AU" altLang="nl-NL" sz="2000" dirty="0">
              <a:latin typeface="Arial" charset="0"/>
              <a:ea typeface="MS PGothic" charset="-128"/>
            </a:endParaRPr>
          </a:p>
        </p:txBody>
      </p:sp>
      <p:sp>
        <p:nvSpPr>
          <p:cNvPr id="21507" name="Tijdelijke aanduiding voor tekst 2"/>
          <p:cNvSpPr>
            <a:spLocks noGrp="1"/>
          </p:cNvSpPr>
          <p:nvPr>
            <p:ph type="body" sz="quarter" idx="13"/>
          </p:nvPr>
        </p:nvSpPr>
        <p:spPr bwMode="auto">
          <a:xfrm>
            <a:off x="2620101" y="5805264"/>
            <a:ext cx="7561263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>
                <a:latin typeface="Arial" charset="0"/>
                <a:ea typeface="MS PGothic" charset="-128"/>
              </a:rPr>
              <a:t>Tjerk Jansma</a:t>
            </a:r>
            <a:endParaRPr lang="nl-NL" altLang="nl-NL" sz="1400" i="1" dirty="0"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5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CCDEC73-25C7-554A-B1D1-34DA9CDB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347604"/>
            <a:ext cx="11136560" cy="648072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+mn-lt"/>
              </a:rPr>
              <a:t>Groene Waterstof Booster (GWB)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PR, communicatie, actieve netwerken,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nl-NL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ydrogreenn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nl-NL" sz="1200" b="0" i="0" u="none" strike="noStrike" dirty="0">
                <a:effectLst/>
                <a:latin typeface="Calibri" panose="020F0502020204030204" pitchFamily="34" charset="0"/>
              </a:rPr>
              <a:t>(WP 2)</a:t>
            </a:r>
          </a:p>
          <a:p>
            <a:r>
              <a:rPr lang="nl-N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Vouchers voor MKB   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</a:rPr>
              <a:t>								</a:t>
            </a:r>
            <a:r>
              <a:rPr lang="nl-NL" sz="1200" b="0" i="0" u="none" strike="noStrike" dirty="0">
                <a:effectLst/>
                <a:latin typeface="Calibri" panose="020F0502020204030204" pitchFamily="34" charset="0"/>
              </a:rPr>
              <a:t>(WP 3)</a:t>
            </a:r>
          </a:p>
          <a:p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rainingen; competentieontwikkeling 						(WP 4)</a:t>
            </a:r>
          </a:p>
          <a:p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</a:rPr>
              <a:t>H2-infrastructuur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tbv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</a:rPr>
              <a:t> trainingen, MKB (EnTranCe) 				(WP 5)</a:t>
            </a:r>
          </a:p>
          <a:p>
            <a:pPr marL="0" indent="0" algn="l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Aantal nieuwe voucher-trajecten 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Bokma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klimaat  &amp;  Broekema (Veendam)</a:t>
            </a: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Verlenging van GWB : waarschijnlijk tot 1 nov ’23</a:t>
            </a:r>
          </a:p>
          <a:p>
            <a:pPr marL="0" indent="0" algn="l">
              <a:buNone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	- Afronden vouchers en wellicht een enkele nieuwe voucher bijv. een verkenningstafel</a:t>
            </a: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	- Resources bij partners die h2-experts leveren worden schaarser ook i.v.m. drukte bij iedereen</a:t>
            </a:r>
          </a:p>
          <a:p>
            <a:pPr marL="0" indent="0" algn="l">
              <a:buNone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	- Type aanvragen : soms te maken met energieprijzen. H2 is dan uiteraard geen </a:t>
            </a:r>
            <a:r>
              <a:rPr lang="nl-NL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goedkoper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alternatief</a:t>
            </a:r>
          </a:p>
          <a:p>
            <a:pPr marL="0" indent="0" algn="l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Gesprekken GWB 2.0</a:t>
            </a:r>
          </a:p>
          <a:p>
            <a:pPr lvl="1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Human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apital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zaken van GWB zijn reeds belegd. (waterstof werkt, groenvermogen en JTF)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Meer H2 infrastructuur / opstellingen -&gt; campus regeling van JTF (aanvraag is net ingediend)</a:t>
            </a:r>
          </a:p>
          <a:p>
            <a:pPr lvl="1"/>
            <a:r>
              <a:rPr lang="nl-NL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Overig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: netwerk / voucherregeling : onder te brengen in opvolger ‘ GWB 2.0’.  Gesprekken lopen</a:t>
            </a: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5120850-B841-9148-8F01-40016B68C3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998781" y="6523696"/>
            <a:ext cx="273685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err="1"/>
              <a:t>Hydrogreenn</a:t>
            </a:r>
            <a:endParaRPr lang="nl-NL" dirty="0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AA964DE2-4047-D870-4E3E-B756603691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63552" y="6523697"/>
            <a:ext cx="926102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18 apr 2023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3B14B8-DEBD-B4B9-BC24-73A5803E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692696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1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DA276-844E-A708-1741-8B30926A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74638"/>
            <a:ext cx="10310936" cy="1143000"/>
          </a:xfrm>
        </p:spPr>
        <p:txBody>
          <a:bodyPr/>
          <a:lstStyle/>
          <a:p>
            <a:r>
              <a:rPr lang="nl-NL" dirty="0"/>
              <a:t>Recente zaken m.b.t. H2-projecten proeftuin EnTranCe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B03D7-1036-3BD1-D339-6553D887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197" y="1107877"/>
            <a:ext cx="10478955" cy="5273451"/>
          </a:xfrm>
        </p:spPr>
        <p:txBody>
          <a:bodyPr/>
          <a:lstStyle/>
          <a:p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Hydrohub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: PEM en alkaline electrolysers elk 250 kW .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Costdown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TCO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Enige oponthoud gerelateerd aan veiligheidszaken; nu opgelost</a:t>
            </a:r>
          </a:p>
          <a:p>
            <a:pPr lvl="1"/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Commissioning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en daarna onderzoek wordt nu opgestart</a:t>
            </a:r>
          </a:p>
          <a:p>
            <a:pPr lvl="1"/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H2-Ordorisatie unit 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Pilot bij EnTranCe met THT als geurstof. 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Later inzet van deze unit in waterstofwijk Hoogeveen</a:t>
            </a: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ReMo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Lab (eerder hernieuwbaar groengas lab)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Onderzoek naar van combineren van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electrolyser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en vergisting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Onderzoek o.a. door J.P Nap, J.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Krooneman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, G.J 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Euverink</a:t>
            </a: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Efficiency+, Minder emissies, hogere opbrengst van groengas</a:t>
            </a:r>
          </a:p>
          <a:p>
            <a:pPr marL="457200" lvl="1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New Energy Forum “</a:t>
            </a:r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breaking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Barriers”  : 22 juni 2023; 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Locatie EnTranCe; &gt; 1000 bezoekers verwacht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https://www.newenergyforum.nl</a:t>
            </a: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958021-C160-025E-CBAA-673BF6A2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2A5FC-F730-6FFC-42AB-F6F0141566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altLang="nl-NL" dirty="0"/>
              <a:t>18 april ‘23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7936C1-D726-A62F-BE21-C514CA5AA4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Groene waterstof Booster</a:t>
            </a:r>
            <a:endParaRPr lang="nl-NL" dirty="0"/>
          </a:p>
        </p:txBody>
      </p:sp>
      <p:pic>
        <p:nvPicPr>
          <p:cNvPr id="10" name="Afbeelding 9" descr="Afbeelding met buitenshuis, boot&#10;&#10;Automatisch gegenereerde beschrijving">
            <a:extLst>
              <a:ext uri="{FF2B5EF4-FFF2-40B4-BE49-F238E27FC236}">
                <a16:creationId xmlns:a16="http://schemas.microsoft.com/office/drawing/2014/main" id="{B2F57FF2-7709-43F9-BB13-B176099F6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95" y="829395"/>
            <a:ext cx="2786414" cy="3717032"/>
          </a:xfrm>
          <a:prstGeom prst="rect">
            <a:avLst/>
          </a:prstGeom>
        </p:spPr>
      </p:pic>
      <p:pic>
        <p:nvPicPr>
          <p:cNvPr id="14" name="Afbeelding 13" descr="Afbeelding met gras, hemel, buitenshuis&#10;&#10;Automatisch gegenereerde beschrijving">
            <a:extLst>
              <a:ext uri="{FF2B5EF4-FFF2-40B4-BE49-F238E27FC236}">
                <a16:creationId xmlns:a16="http://schemas.microsoft.com/office/drawing/2014/main" id="{D110FFDC-7133-6950-5B9B-8049A3CBE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2468" y="3494696"/>
            <a:ext cx="2408556" cy="3212976"/>
          </a:xfrm>
          <a:prstGeom prst="rect">
            <a:avLst/>
          </a:prstGeom>
        </p:spPr>
      </p:pic>
      <p:pic>
        <p:nvPicPr>
          <p:cNvPr id="12" name="Afbeelding 11" descr="Afbeelding met gras, buitenshuis, hemel, blauw&#10;&#10;Automatisch gegenereerde beschrijving">
            <a:extLst>
              <a:ext uri="{FF2B5EF4-FFF2-40B4-BE49-F238E27FC236}">
                <a16:creationId xmlns:a16="http://schemas.microsoft.com/office/drawing/2014/main" id="{5F4E1E90-25E0-2537-98EF-C6EF9A26A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15" y="2121074"/>
            <a:ext cx="1358305" cy="18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A4AAE-BFF8-5C05-6D1D-532D9B2B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333956"/>
            <a:ext cx="8343920" cy="1143000"/>
          </a:xfrm>
        </p:spPr>
        <p:txBody>
          <a:bodyPr/>
          <a:lstStyle/>
          <a:p>
            <a:r>
              <a:rPr lang="nl-NL" dirty="0"/>
              <a:t>Waarnemingen Hannover </a:t>
            </a:r>
            <a:r>
              <a:rPr lang="nl-NL" dirty="0" err="1"/>
              <a:t>Messe</a:t>
            </a:r>
            <a:r>
              <a:rPr lang="nl-NL" dirty="0"/>
              <a:t> 17-4-’23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95C6B-68ED-D817-7B6D-9803541D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13" y="818860"/>
            <a:ext cx="10350049" cy="5850500"/>
          </a:xfrm>
        </p:spPr>
        <p:txBody>
          <a:bodyPr/>
          <a:lstStyle/>
          <a:p>
            <a:r>
              <a:rPr lang="nl-NL" sz="1600" dirty="0"/>
              <a:t>Tanks : </a:t>
            </a:r>
          </a:p>
          <a:p>
            <a:pPr lvl="1"/>
            <a:r>
              <a:rPr lang="nl-NL" sz="1600" dirty="0"/>
              <a:t>500 bar en meer en zelfs tot 1000 bar </a:t>
            </a:r>
          </a:p>
          <a:p>
            <a:pPr lvl="1"/>
            <a:r>
              <a:rPr lang="nl-NL" sz="1600" dirty="0"/>
              <a:t>Metalhydride opslag; Groter en nu ook </a:t>
            </a:r>
            <a:r>
              <a:rPr lang="nl-NL" sz="1600" i="1" dirty="0"/>
              <a:t>gekoeld</a:t>
            </a:r>
            <a:r>
              <a:rPr lang="nl-NL" sz="1600" dirty="0"/>
              <a:t>; 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r>
              <a:rPr lang="nl-NL" sz="1600" dirty="0"/>
              <a:t>FC</a:t>
            </a:r>
          </a:p>
          <a:p>
            <a:pPr lvl="1"/>
            <a:r>
              <a:rPr lang="nl-NL" sz="1600" dirty="0"/>
              <a:t>Grote toename van diversiteit van </a:t>
            </a:r>
            <a:r>
              <a:rPr lang="nl-NL" sz="1600" dirty="0" err="1"/>
              <a:t>suppliers</a:t>
            </a:r>
            <a:endParaRPr lang="nl-NL" sz="1600" dirty="0"/>
          </a:p>
          <a:p>
            <a:pPr lvl="1"/>
            <a:r>
              <a:rPr lang="nl-NL" sz="1600" dirty="0"/>
              <a:t>Veel aandacht voor ontwerpen van cellen en </a:t>
            </a:r>
            <a:r>
              <a:rPr lang="nl-NL" sz="1600" dirty="0" err="1"/>
              <a:t>MEA’s</a:t>
            </a:r>
            <a:r>
              <a:rPr lang="nl-NL" sz="1600" dirty="0"/>
              <a:t> + innovaties</a:t>
            </a:r>
          </a:p>
          <a:p>
            <a:pPr lvl="1"/>
            <a:r>
              <a:rPr lang="nl-NL" sz="1600" dirty="0"/>
              <a:t>Toename van Solid Oxide type (robuuster; minder zuiver ingaand gas)</a:t>
            </a:r>
          </a:p>
          <a:p>
            <a:pPr lvl="1"/>
            <a:r>
              <a:rPr lang="nl-NL" sz="1600" dirty="0"/>
              <a:t>Veel testapparatuur voor het testen en meten van/aan nieuwe membranen</a:t>
            </a:r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r>
              <a:rPr lang="nl-NL" sz="1600" dirty="0"/>
              <a:t>Electrolysers </a:t>
            </a:r>
          </a:p>
          <a:p>
            <a:pPr lvl="1"/>
            <a:r>
              <a:rPr lang="nl-NL" sz="1600" dirty="0"/>
              <a:t>Alkaline, PEM, AEM en Solide Oxide.</a:t>
            </a:r>
          </a:p>
          <a:p>
            <a:pPr lvl="1"/>
            <a:r>
              <a:rPr lang="nl-NL" sz="1600" dirty="0"/>
              <a:t>Modulair low </a:t>
            </a:r>
            <a:r>
              <a:rPr lang="nl-NL" sz="1600" dirty="0" err="1"/>
              <a:t>cost</a:t>
            </a:r>
            <a:r>
              <a:rPr lang="nl-NL" sz="1600" dirty="0"/>
              <a:t> </a:t>
            </a:r>
            <a:r>
              <a:rPr lang="nl-NL" sz="1600" dirty="0" err="1"/>
              <a:t>electrolysersysteem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werkend bij 1 bar. </a:t>
            </a:r>
            <a:r>
              <a:rPr lang="nl-NL" sz="1600" dirty="0" err="1"/>
              <a:t>XiNTC</a:t>
            </a:r>
            <a:r>
              <a:rPr lang="nl-NL" sz="1600" dirty="0"/>
              <a:t> (Eerbeek)</a:t>
            </a:r>
            <a:br>
              <a:rPr lang="nl-NL" sz="1600" dirty="0"/>
            </a:b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1C2C36-B619-7BCB-F3B8-0FC83F82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BCC803-0A59-193F-02AC-8D9827C7A9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altLang="nl-NL" dirty="0"/>
              <a:t>18 april ‘23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BA5BD1-78FA-C8A2-A7A5-D81F246DC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Groene waterstof (Li)  Booster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EC550A-459D-6205-7EC1-69B2A9B8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80" y="1307425"/>
            <a:ext cx="2115037" cy="1586277"/>
          </a:xfrm>
          <a:prstGeom prst="rect">
            <a:avLst/>
          </a:prstGeom>
        </p:spPr>
      </p:pic>
      <p:pic>
        <p:nvPicPr>
          <p:cNvPr id="10" name="Afbeelding 9" descr="Afbeelding met tekst, overdekt&#10;&#10;Automatisch gegenereerde beschrijving">
            <a:extLst>
              <a:ext uri="{FF2B5EF4-FFF2-40B4-BE49-F238E27FC236}">
                <a16:creationId xmlns:a16="http://schemas.microsoft.com/office/drawing/2014/main" id="{8806240D-D666-5DF5-E362-AFCFDA374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45" y="3165059"/>
            <a:ext cx="2545717" cy="1909288"/>
          </a:xfrm>
          <a:prstGeom prst="rect">
            <a:avLst/>
          </a:prstGeom>
        </p:spPr>
      </p:pic>
      <p:pic>
        <p:nvPicPr>
          <p:cNvPr id="12" name="Afbeelding 11" descr="Afbeelding met tekst, overdekt&#10;&#10;Automatisch gegenereerde beschrijving">
            <a:extLst>
              <a:ext uri="{FF2B5EF4-FFF2-40B4-BE49-F238E27FC236}">
                <a16:creationId xmlns:a16="http://schemas.microsoft.com/office/drawing/2014/main" id="{933B1511-0ABE-E3FE-00BA-CACA5523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376170"/>
            <a:ext cx="2776591" cy="2082443"/>
          </a:xfrm>
          <a:prstGeom prst="rect">
            <a:avLst/>
          </a:prstGeom>
        </p:spPr>
      </p:pic>
      <p:pic>
        <p:nvPicPr>
          <p:cNvPr id="13" name="Afbeelding 12" descr="Afbeelding met persoon, overdekt, staan&#10;&#10;Automatisch gegenereerde beschrijving">
            <a:extLst>
              <a:ext uri="{FF2B5EF4-FFF2-40B4-BE49-F238E27FC236}">
                <a16:creationId xmlns:a16="http://schemas.microsoft.com/office/drawing/2014/main" id="{C75DFCCC-3338-0733-83F0-7DF54633A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861602"/>
            <a:ext cx="1259272" cy="16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0E392-E6A9-152F-1B8F-AE4CED1E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26" y="1700808"/>
            <a:ext cx="10478955" cy="3993307"/>
          </a:xfrm>
        </p:spPr>
        <p:txBody>
          <a:bodyPr/>
          <a:lstStyle/>
          <a:p>
            <a:r>
              <a:rPr lang="nl-NL" sz="1600" dirty="0"/>
              <a:t>Exposanten met Methanol / Ammonia gebruik als H-</a:t>
            </a:r>
            <a:r>
              <a:rPr lang="nl-NL" sz="1600" dirty="0" err="1"/>
              <a:t>fuel</a:t>
            </a:r>
            <a:r>
              <a:rPr lang="nl-NL" sz="1600" dirty="0"/>
              <a:t>.</a:t>
            </a:r>
          </a:p>
          <a:p>
            <a:pPr lvl="1"/>
            <a:r>
              <a:rPr lang="nl-NL" sz="1600" dirty="0"/>
              <a:t>Diverse oplossingen met (</a:t>
            </a:r>
            <a:r>
              <a:rPr lang="nl-NL" sz="1600" dirty="0" err="1"/>
              <a:t>hotbox</a:t>
            </a:r>
            <a:r>
              <a:rPr lang="nl-NL" sz="1600" dirty="0"/>
              <a:t>-) FC rechtstreeks op methanol</a:t>
            </a:r>
          </a:p>
          <a:p>
            <a:pPr lvl="1"/>
            <a:r>
              <a:rPr lang="nl-NL" sz="1600" dirty="0" err="1"/>
              <a:t>Metahnol</a:t>
            </a:r>
            <a:r>
              <a:rPr lang="nl-NL" sz="1600" dirty="0"/>
              <a:t> in </a:t>
            </a:r>
            <a:r>
              <a:rPr lang="nl-NL" sz="1600" dirty="0" err="1"/>
              <a:t>backup</a:t>
            </a:r>
            <a:r>
              <a:rPr lang="nl-NL" sz="1600" dirty="0"/>
              <a:t> systemen (communicatie, ..)</a:t>
            </a:r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r>
              <a:rPr lang="nl-NL" sz="1600" dirty="0"/>
              <a:t>En ..</a:t>
            </a:r>
            <a:br>
              <a:rPr lang="nl-NL" sz="1600" dirty="0"/>
            </a:br>
            <a:endParaRPr lang="nl-NL" sz="1600" dirty="0"/>
          </a:p>
          <a:p>
            <a:r>
              <a:rPr lang="nl-NL" sz="1600" dirty="0"/>
              <a:t>Veel waterstof gerelateerde stands van Fraunhofer</a:t>
            </a:r>
          </a:p>
          <a:p>
            <a:r>
              <a:rPr lang="nl-NL" sz="1600" dirty="0"/>
              <a:t>Compressoren voor bijv. tankstations : toename van aantal bedrijven</a:t>
            </a:r>
          </a:p>
          <a:p>
            <a:r>
              <a:rPr lang="nl-NL" sz="1600" dirty="0"/>
              <a:t>Batterijprijzen (Li) zakken met 30%; veel Chinese aanbieders in Hannover.</a:t>
            </a:r>
          </a:p>
          <a:p>
            <a:r>
              <a:rPr lang="nl-NL" sz="1600" dirty="0"/>
              <a:t>Markt van compacte waterstof -stroom generatoren.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73E90D-B64D-63C1-92A6-DF31BB33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0D1A4E-5466-4540-E151-139953B5A7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altLang="nl-NL" dirty="0"/>
              <a:t>18 april ‘23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EFBB31-BADD-67D1-DE80-EA47EC9145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Groene waterstof Booster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40A00AD-A893-652D-CDFE-AACDC5FA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29" y="374998"/>
            <a:ext cx="8343920" cy="1143000"/>
          </a:xfrm>
        </p:spPr>
        <p:txBody>
          <a:bodyPr/>
          <a:lstStyle/>
          <a:p>
            <a:r>
              <a:rPr lang="nl-NL" dirty="0"/>
              <a:t>Waarnemingen Hannover </a:t>
            </a:r>
            <a:r>
              <a:rPr lang="nl-NL" dirty="0" err="1"/>
              <a:t>Messe</a:t>
            </a:r>
            <a:r>
              <a:rPr lang="nl-NL" dirty="0"/>
              <a:t> 17-4-’23</a:t>
            </a:r>
          </a:p>
        </p:txBody>
      </p:sp>
      <p:pic>
        <p:nvPicPr>
          <p:cNvPr id="9" name="Afbeelding 8" descr="Afbeelding met tekst, overdekt, open, apparaat&#10;&#10;Automatisch gegenereerde beschrijving">
            <a:extLst>
              <a:ext uri="{FF2B5EF4-FFF2-40B4-BE49-F238E27FC236}">
                <a16:creationId xmlns:a16="http://schemas.microsoft.com/office/drawing/2014/main" id="{6F183934-7556-4E06-1014-0983AF4A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13" y="1100688"/>
            <a:ext cx="305631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9500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9A707B17A4A947B7BFE353FF5240D3" ma:contentTypeVersion="13" ma:contentTypeDescription="Een nieuw document maken." ma:contentTypeScope="" ma:versionID="5fc8b1f5ba646b30b35bafc802aa91ac">
  <xsd:schema xmlns:xsd="http://www.w3.org/2001/XMLSchema" xmlns:xs="http://www.w3.org/2001/XMLSchema" xmlns:p="http://schemas.microsoft.com/office/2006/metadata/properties" xmlns:ns2="ca5336b0-8470-496e-a5c0-205f386bb1a3" xmlns:ns3="07e66d4e-1f5a-46b5-8960-9e97ed7c87a3" targetNamespace="http://schemas.microsoft.com/office/2006/metadata/properties" ma:root="true" ma:fieldsID="8dda053763f07b193346e2f0948a9234" ns2:_="" ns3:_="">
    <xsd:import namespace="ca5336b0-8470-496e-a5c0-205f386bb1a3"/>
    <xsd:import namespace="07e66d4e-1f5a-46b5-8960-9e97ed7c8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336b0-8470-496e-a5c0-205f386bb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6d4e-1f5a-46b5-8960-9e97ed7c8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CCEBE6-D1E4-4DEE-AC93-D057FBD571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E63CFF-9522-4510-B12A-D4644464A9D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E4C3AB5-F863-4F2C-B2C7-FBA54FE06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5336b0-8470-496e-a5c0-205f386bb1a3"/>
    <ds:schemaRef ds:uri="07e66d4e-1f5a-46b5-8960-9e97ed7c8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6BEF102-5CFE-42C2-8EA8-576F9BB89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40700</TotalTime>
  <Words>556</Words>
  <Application>Microsoft Office PowerPoint</Application>
  <PresentationFormat>Widescreen</PresentationFormat>
  <Paragraphs>82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Aangepast ontwerp</vt:lpstr>
      <vt:lpstr>2_Aangepast ontwerp</vt:lpstr>
      <vt:lpstr>1_Aangepast ontwerp</vt:lpstr>
      <vt:lpstr>4_Aangepast ontwerp</vt:lpstr>
      <vt:lpstr>3_Aangepast ontwerp</vt:lpstr>
      <vt:lpstr>EnTranCe - Centre of Expertise Energy  Groene Waterstof Booster en andere projecten Hydrogreenn bijeenkomst - 18 april 2023 update </vt:lpstr>
      <vt:lpstr>PowerPoint Presentation</vt:lpstr>
      <vt:lpstr>Recente zaken m.b.t. H2-projecten proeftuin EnTranCe</vt:lpstr>
      <vt:lpstr>Waarnemingen Hannover Messe 17-4-’23</vt:lpstr>
      <vt:lpstr>Waarnemingen Hannover Messe 17-4-’23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EnTranCe - Centre of Expertise Energy  Groene Waterstof Booster Stuurgroep vergadering  8 oktober 2020</dc:title>
  <dc:creator>Jansma T, Tjerk</dc:creator>
  <cp:lastModifiedBy>Pal BJL van der, Britta</cp:lastModifiedBy>
  <cp:revision>117</cp:revision>
  <cp:lastPrinted>2023-02-23T11:58:23Z</cp:lastPrinted>
  <dcterms:created xsi:type="dcterms:W3CDTF">2021-01-25T14:59:53Z</dcterms:created>
  <dcterms:modified xsi:type="dcterms:W3CDTF">2023-04-18T09:51:28Z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0x0101000F9A707B17A4A947B7BFE353FF5240D3</vt:lpwstr>
  </property>
</Properties>
</file>