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47" r:id="rId5"/>
    <p:sldMasterId id="2147483815" r:id="rId6"/>
  </p:sldMasterIdLst>
  <p:notesMasterIdLst>
    <p:notesMasterId r:id="rId28"/>
  </p:notesMasterIdLst>
  <p:handoutMasterIdLst>
    <p:handoutMasterId r:id="rId29"/>
  </p:handoutMasterIdLst>
  <p:sldIdLst>
    <p:sldId id="669" r:id="rId7"/>
    <p:sldId id="733" r:id="rId8"/>
    <p:sldId id="778" r:id="rId9"/>
    <p:sldId id="779" r:id="rId10"/>
    <p:sldId id="768" r:id="rId11"/>
    <p:sldId id="773" r:id="rId12"/>
    <p:sldId id="777" r:id="rId13"/>
    <p:sldId id="772" r:id="rId14"/>
    <p:sldId id="771" r:id="rId15"/>
    <p:sldId id="774" r:id="rId16"/>
    <p:sldId id="753" r:id="rId17"/>
    <p:sldId id="764" r:id="rId18"/>
    <p:sldId id="767" r:id="rId19"/>
    <p:sldId id="769" r:id="rId20"/>
    <p:sldId id="695" r:id="rId21"/>
    <p:sldId id="765" r:id="rId22"/>
    <p:sldId id="775" r:id="rId23"/>
    <p:sldId id="766" r:id="rId24"/>
    <p:sldId id="693" r:id="rId25"/>
    <p:sldId id="770" r:id="rId26"/>
    <p:sldId id="755" r:id="rId27"/>
  </p:sldIdLst>
  <p:sldSz cx="9144000" cy="5143500" type="screen16x9"/>
  <p:notesSz cx="6797675" cy="987266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159BBB95-B2EA-460C-8379-F55FB3359F70}">
          <p14:sldIdLst>
            <p14:sldId id="669"/>
            <p14:sldId id="733"/>
            <p14:sldId id="778"/>
            <p14:sldId id="779"/>
            <p14:sldId id="768"/>
            <p14:sldId id="773"/>
            <p14:sldId id="777"/>
            <p14:sldId id="772"/>
            <p14:sldId id="771"/>
            <p14:sldId id="774"/>
            <p14:sldId id="753"/>
            <p14:sldId id="764"/>
            <p14:sldId id="767"/>
            <p14:sldId id="769"/>
            <p14:sldId id="695"/>
            <p14:sldId id="765"/>
            <p14:sldId id="775"/>
            <p14:sldId id="766"/>
            <p14:sldId id="693"/>
            <p14:sldId id="770"/>
            <p14:sldId id="755"/>
          </p14:sldIdLst>
        </p14:section>
        <p14:section name="Standaardsectie" id="{946A1825-1F6C-4D3C-AA3F-5A489544ABEB}">
          <p14:sldIdLst/>
        </p14:section>
        <p14:section name="INTRO" id="{22F308CA-6E3D-4CD6-A6C4-B26EC09CDD1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09">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6DA5"/>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4FED8C-0BC8-4851-B188-DAFC47C6AAF3}" v="64" dt="2019-01-30T19:40:02.80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89" autoAdjust="0"/>
    <p:restoredTop sz="80000" autoAdjust="0"/>
  </p:normalViewPr>
  <p:slideViewPr>
    <p:cSldViewPr>
      <p:cViewPr varScale="1">
        <p:scale>
          <a:sx n="71" d="100"/>
          <a:sy n="71" d="100"/>
        </p:scale>
        <p:origin x="1212" y="44"/>
      </p:cViewPr>
      <p:guideLst>
        <p:guide orient="horz" pos="1620"/>
        <p:guide pos="2880"/>
      </p:guideLst>
    </p:cSldViewPr>
  </p:slideViewPr>
  <p:notesTextViewPr>
    <p:cViewPr>
      <p:scale>
        <a:sx n="3" d="2"/>
        <a:sy n="3" d="2"/>
      </p:scale>
      <p:origin x="0" y="0"/>
    </p:cViewPr>
  </p:notesTextViewPr>
  <p:sorterViewPr>
    <p:cViewPr varScale="1">
      <p:scale>
        <a:sx n="1" d="1"/>
        <a:sy n="1" d="1"/>
      </p:scale>
      <p:origin x="0" y="-636"/>
    </p:cViewPr>
  </p:sorterViewPr>
  <p:notesViewPr>
    <p:cSldViewPr>
      <p:cViewPr varScale="1">
        <p:scale>
          <a:sx n="53" d="100"/>
          <a:sy n="53" d="100"/>
        </p:scale>
        <p:origin x="-2550" y="-90"/>
      </p:cViewPr>
      <p:guideLst>
        <p:guide orient="horz" pos="3109"/>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vl1pPr>
          </a:lstStyle>
          <a:p>
            <a:fld id="{025E3AD9-E1C4-4470-8668-552CCA4F02B6}" type="datetimeFigureOut">
              <a:rPr lang="nl-NL" smtClean="0"/>
              <a:t>18-4-2023</a:t>
            </a:fld>
            <a:endParaRPr lang="nl-NL"/>
          </a:p>
        </p:txBody>
      </p:sp>
      <p:sp>
        <p:nvSpPr>
          <p:cNvPr id="4" name="Tijdelijke aanduiding voor voettekst 3"/>
          <p:cNvSpPr>
            <a:spLocks noGrp="1"/>
          </p:cNvSpPr>
          <p:nvPr>
            <p:ph type="ftr" sz="quarter" idx="2"/>
          </p:nvPr>
        </p:nvSpPr>
        <p:spPr>
          <a:xfrm>
            <a:off x="0" y="9377363"/>
            <a:ext cx="2946400" cy="493712"/>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49688" y="9377363"/>
            <a:ext cx="2946400" cy="493712"/>
          </a:xfrm>
          <a:prstGeom prst="rect">
            <a:avLst/>
          </a:prstGeom>
        </p:spPr>
        <p:txBody>
          <a:bodyPr vert="horz" lIns="91440" tIns="45720" rIns="91440" bIns="45720" rtlCol="0" anchor="b"/>
          <a:lstStyle>
            <a:lvl1pPr algn="r">
              <a:defRPr sz="1200"/>
            </a:lvl1pPr>
          </a:lstStyle>
          <a:p>
            <a:fld id="{1069BB04-34C8-4B59-9FA0-4E8D4B6414C9}" type="slidenum">
              <a:rPr lang="nl-NL" smtClean="0"/>
              <a:t>‹#›</a:t>
            </a:fld>
            <a:endParaRPr lang="nl-NL"/>
          </a:p>
        </p:txBody>
      </p:sp>
    </p:spTree>
    <p:extLst>
      <p:ext uri="{BB962C8B-B14F-4D97-AF65-F5344CB8AC3E}">
        <p14:creationId xmlns:p14="http://schemas.microsoft.com/office/powerpoint/2010/main" val="36247374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7D9D8D0B-5591-41C9-B19D-5FDE2599FFA5}" type="datetimeFigureOut">
              <a:rPr lang="nl-NL" smtClean="0"/>
              <a:t>18-4-2023</a:t>
            </a:fld>
            <a:endParaRPr lang="nl-NL"/>
          </a:p>
        </p:txBody>
      </p:sp>
      <p:sp>
        <p:nvSpPr>
          <p:cNvPr id="4" name="Tijdelijke aanduiding voor dia-afbeelding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8EE44F19-56AC-4E0A-9B9F-25F14B62191D}" type="slidenum">
              <a:rPr lang="nl-NL" smtClean="0"/>
              <a:t>‹#›</a:t>
            </a:fld>
            <a:endParaRPr lang="nl-NL"/>
          </a:p>
        </p:txBody>
      </p:sp>
    </p:spTree>
    <p:extLst>
      <p:ext uri="{BB962C8B-B14F-4D97-AF65-F5344CB8AC3E}">
        <p14:creationId xmlns:p14="http://schemas.microsoft.com/office/powerpoint/2010/main" val="102846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44F19-56AC-4E0A-9B9F-25F14B62191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2569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00013" y="749300"/>
            <a:ext cx="6665912" cy="3749675"/>
          </a:xfrm>
        </p:spPr>
      </p:sp>
      <p:sp>
        <p:nvSpPr>
          <p:cNvPr id="3" name="Tijdelijke aanduiding voor notities 2"/>
          <p:cNvSpPr>
            <a:spLocks noGrp="1"/>
          </p:cNvSpPr>
          <p:nvPr>
            <p:ph type="body" idx="1"/>
          </p:nvPr>
        </p:nvSpPr>
        <p:spPr/>
        <p:txBody>
          <a:bodyPr>
            <a:normAutofit/>
          </a:bodyPr>
          <a:lstStyle/>
          <a:p>
            <a:r>
              <a:rPr lang="nl-NL" dirty="0"/>
              <a:t>Titel</a:t>
            </a:r>
            <a:r>
              <a:rPr lang="nl-NL" baseline="0" dirty="0"/>
              <a:t>: </a:t>
            </a:r>
            <a:r>
              <a:rPr lang="nl-NL" baseline="0" dirty="0" err="1"/>
              <a:t>Calibri</a:t>
            </a:r>
            <a:r>
              <a:rPr lang="nl-NL" baseline="0" dirty="0"/>
              <a:t> 22 punten</a:t>
            </a:r>
          </a:p>
          <a:p>
            <a:r>
              <a:rPr lang="nl-NL" baseline="0" dirty="0"/>
              <a:t>Tekst: </a:t>
            </a:r>
            <a:r>
              <a:rPr lang="nl-NL" baseline="0" dirty="0" err="1"/>
              <a:t>Calibri</a:t>
            </a:r>
            <a:r>
              <a:rPr lang="nl-NL" baseline="0" dirty="0"/>
              <a:t> </a:t>
            </a:r>
            <a:r>
              <a:rPr lang="nl-NL" baseline="0" dirty="0" err="1"/>
              <a:t>italic</a:t>
            </a:r>
            <a:r>
              <a:rPr lang="nl-NL" baseline="0" dirty="0"/>
              <a:t> (cursief), 20 punten</a:t>
            </a:r>
          </a:p>
          <a:p>
            <a:endParaRPr lang="nl-NL" dirty="0"/>
          </a:p>
        </p:txBody>
      </p:sp>
      <p:sp>
        <p:nvSpPr>
          <p:cNvPr id="4" name="Tijdelijke aanduiding voor dianummer 3"/>
          <p:cNvSpPr>
            <a:spLocks noGrp="1"/>
          </p:cNvSpPr>
          <p:nvPr>
            <p:ph type="sldNum" sz="quarter" idx="10"/>
          </p:nvPr>
        </p:nvSpPr>
        <p:spPr/>
        <p:txBody>
          <a:bodyPr/>
          <a:lstStyle/>
          <a:p>
            <a:fld id="{04391BEE-16FF-AB45-AB83-6C271DE154EA}" type="slidenum">
              <a:rPr lang="nl-NL" smtClean="0"/>
              <a:pPr/>
              <a:t>2</a:t>
            </a:fld>
            <a:endParaRPr lang="nl-NL"/>
          </a:p>
        </p:txBody>
      </p:sp>
    </p:spTree>
    <p:extLst>
      <p:ext uri="{BB962C8B-B14F-4D97-AF65-F5344CB8AC3E}">
        <p14:creationId xmlns:p14="http://schemas.microsoft.com/office/powerpoint/2010/main" val="3955080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8EE44F19-56AC-4E0A-9B9F-25F14B62191D}" type="slidenum">
              <a:rPr lang="nl-NL" smtClean="0"/>
              <a:t>12</a:t>
            </a:fld>
            <a:endParaRPr lang="nl-NL"/>
          </a:p>
        </p:txBody>
      </p:sp>
    </p:spTree>
    <p:extLst>
      <p:ext uri="{BB962C8B-B14F-4D97-AF65-F5344CB8AC3E}">
        <p14:creationId xmlns:p14="http://schemas.microsoft.com/office/powerpoint/2010/main" val="1090506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4378524" y="1597820"/>
            <a:ext cx="4765476" cy="1102519"/>
          </a:xfrm>
          <a:solidFill>
            <a:schemeClr val="tx1"/>
          </a:solidFill>
        </p:spPr>
        <p:txBody>
          <a:bodyPr>
            <a:noAutofit/>
          </a:bodyPr>
          <a:lstStyle>
            <a:lvl1pPr marL="0" indent="0" algn="l">
              <a:defRPr sz="3600" baseline="0">
                <a:solidFill>
                  <a:schemeClr val="bg1"/>
                </a:solidFill>
              </a:defRPr>
            </a:lvl1pPr>
          </a:lstStyle>
          <a:p>
            <a:endParaRPr lang="nl-NL" dirty="0"/>
          </a:p>
        </p:txBody>
      </p:sp>
      <p:sp>
        <p:nvSpPr>
          <p:cNvPr id="3" name="Ondertitel 2"/>
          <p:cNvSpPr>
            <a:spLocks noGrp="1"/>
          </p:cNvSpPr>
          <p:nvPr>
            <p:ph type="subTitle" idx="1"/>
          </p:nvPr>
        </p:nvSpPr>
        <p:spPr>
          <a:xfrm>
            <a:off x="4378524" y="2914650"/>
            <a:ext cx="4125956" cy="131445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nl-NL" dirty="0"/>
          </a:p>
        </p:txBody>
      </p:sp>
    </p:spTree>
    <p:extLst>
      <p:ext uri="{BB962C8B-B14F-4D97-AF65-F5344CB8AC3E}">
        <p14:creationId xmlns:p14="http://schemas.microsoft.com/office/powerpoint/2010/main" val="197922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nnin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76C4D7D-CE79-0D43-806B-372F7E3C53E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Tijdelijke aanduiding voor tekst 4">
            <a:extLst>
              <a:ext uri="{FF2B5EF4-FFF2-40B4-BE49-F238E27FC236}">
                <a16:creationId xmlns:a16="http://schemas.microsoft.com/office/drawing/2014/main" id="{89B32F5B-0B8E-2F4C-A4D9-D34220CD2173}"/>
              </a:ext>
            </a:extLst>
          </p:cNvPr>
          <p:cNvSpPr>
            <a:spLocks noGrp="1"/>
          </p:cNvSpPr>
          <p:nvPr>
            <p:ph type="body" sz="quarter" idx="10" hasCustomPrompt="1"/>
          </p:nvPr>
        </p:nvSpPr>
        <p:spPr>
          <a:xfrm>
            <a:off x="441042" y="484924"/>
            <a:ext cx="4350100" cy="1122023"/>
          </a:xfrm>
        </p:spPr>
        <p:txBody>
          <a:bodyPr wrap="square" anchor="b" anchorCtr="0">
            <a:normAutofit/>
          </a:bodyPr>
          <a:lstStyle>
            <a:lvl1pPr marL="0" indent="0">
              <a:buNone/>
              <a:defRPr sz="3750" b="1" i="0">
                <a:solidFill>
                  <a:schemeClr val="bg2"/>
                </a:solidFill>
                <a:latin typeface="+mj-lt"/>
                <a:cs typeface="Arial Black" panose="020B0604020202020204" pitchFamily="34" charset="0"/>
              </a:defRPr>
            </a:lvl1pPr>
          </a:lstStyle>
          <a:p>
            <a:r>
              <a:rPr lang="nl-NL"/>
              <a:t>KOP</a:t>
            </a:r>
          </a:p>
        </p:txBody>
      </p:sp>
      <p:sp>
        <p:nvSpPr>
          <p:cNvPr id="4" name="Tijdelijke aanduiding voor tekst 9">
            <a:extLst>
              <a:ext uri="{FF2B5EF4-FFF2-40B4-BE49-F238E27FC236}">
                <a16:creationId xmlns:a16="http://schemas.microsoft.com/office/drawing/2014/main" id="{B7B42EA0-D040-1C45-87F1-85B34EC58947}"/>
              </a:ext>
            </a:extLst>
          </p:cNvPr>
          <p:cNvSpPr>
            <a:spLocks noGrp="1"/>
          </p:cNvSpPr>
          <p:nvPr>
            <p:ph type="body" sz="quarter" idx="11"/>
          </p:nvPr>
        </p:nvSpPr>
        <p:spPr>
          <a:xfrm>
            <a:off x="4985056" y="484924"/>
            <a:ext cx="3712544" cy="1122023"/>
          </a:xfrm>
        </p:spPr>
        <p:txBody>
          <a:bodyPr vert="horz" anchor="b" anchorCtr="0">
            <a:noAutofit/>
          </a:bodyPr>
          <a:lstStyle>
            <a:lvl1pPr marL="0" indent="0">
              <a:buNone/>
              <a:defRPr sz="2250">
                <a:solidFill>
                  <a:schemeClr val="tx2"/>
                </a:solidFill>
              </a:defRPr>
            </a:lvl1pPr>
          </a:lstStyle>
          <a:p>
            <a:r>
              <a:rPr lang="nl-NL"/>
              <a:t>Tekst</a:t>
            </a:r>
          </a:p>
        </p:txBody>
      </p:sp>
    </p:spTree>
    <p:extLst>
      <p:ext uri="{BB962C8B-B14F-4D97-AF65-F5344CB8AC3E}">
        <p14:creationId xmlns:p14="http://schemas.microsoft.com/office/powerpoint/2010/main" val="3753819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ses">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6F22F98-6FC9-9843-AD9F-C40ECF0AC6AD}"/>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805067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uchtfoto met indelin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C6AF208-DBB1-3847-8DDA-DFCF4D962016}"/>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928103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met huis">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1EE3AAD-8FD8-C14D-8EEB-2763A7B5110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Tijdelijke aanduiding voor tekst 4">
            <a:extLst>
              <a:ext uri="{FF2B5EF4-FFF2-40B4-BE49-F238E27FC236}">
                <a16:creationId xmlns:a16="http://schemas.microsoft.com/office/drawing/2014/main" id="{084812C0-7C63-B346-A459-C3CE26C805E5}"/>
              </a:ext>
            </a:extLst>
          </p:cNvPr>
          <p:cNvSpPr>
            <a:spLocks noGrp="1"/>
          </p:cNvSpPr>
          <p:nvPr>
            <p:ph type="body" sz="quarter" idx="10" hasCustomPrompt="1"/>
          </p:nvPr>
        </p:nvSpPr>
        <p:spPr>
          <a:xfrm>
            <a:off x="441042" y="484924"/>
            <a:ext cx="8251201" cy="1122023"/>
          </a:xfrm>
        </p:spPr>
        <p:txBody>
          <a:bodyPr anchor="b" anchorCtr="0">
            <a:normAutofit/>
          </a:bodyPr>
          <a:lstStyle>
            <a:lvl1pPr marL="0" indent="0">
              <a:buNone/>
              <a:defRPr sz="3750" b="1" i="0">
                <a:solidFill>
                  <a:schemeClr val="bg2"/>
                </a:solidFill>
                <a:latin typeface="+mj-lt"/>
                <a:cs typeface="Arial Black" panose="020B0604020202020204" pitchFamily="34" charset="0"/>
              </a:defRPr>
            </a:lvl1pPr>
          </a:lstStyle>
          <a:p>
            <a:r>
              <a:rPr lang="nl-NL"/>
              <a:t>KOP</a:t>
            </a:r>
          </a:p>
        </p:txBody>
      </p:sp>
      <p:sp>
        <p:nvSpPr>
          <p:cNvPr id="7" name="Tijdelijke aanduiding voor tekst 9">
            <a:extLst>
              <a:ext uri="{FF2B5EF4-FFF2-40B4-BE49-F238E27FC236}">
                <a16:creationId xmlns:a16="http://schemas.microsoft.com/office/drawing/2014/main" id="{C9CB0C92-5ECB-A544-921A-37657BFFCFD5}"/>
              </a:ext>
            </a:extLst>
          </p:cNvPr>
          <p:cNvSpPr>
            <a:spLocks noGrp="1"/>
          </p:cNvSpPr>
          <p:nvPr>
            <p:ph type="body" sz="quarter" idx="11"/>
          </p:nvPr>
        </p:nvSpPr>
        <p:spPr>
          <a:xfrm>
            <a:off x="441041" y="1726690"/>
            <a:ext cx="5959079" cy="2774553"/>
          </a:xfrm>
        </p:spPr>
        <p:txBody>
          <a:bodyPr>
            <a:noAutofit/>
          </a:bodyPr>
          <a:lstStyle>
            <a:lvl1pPr marL="0" indent="0">
              <a:buNone/>
              <a:defRPr sz="2250">
                <a:solidFill>
                  <a:schemeClr val="tx2"/>
                </a:solidFill>
              </a:defRPr>
            </a:lvl1pPr>
          </a:lstStyle>
          <a:p>
            <a:r>
              <a:rPr lang="nl-NL"/>
              <a:t>Tekst</a:t>
            </a:r>
          </a:p>
          <a:p>
            <a:endParaRPr lang="nl-NL"/>
          </a:p>
        </p:txBody>
      </p:sp>
    </p:spTree>
    <p:extLst>
      <p:ext uri="{BB962C8B-B14F-4D97-AF65-F5344CB8AC3E}">
        <p14:creationId xmlns:p14="http://schemas.microsoft.com/office/powerpoint/2010/main" val="3784766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ppen">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EBA6CB3-EBFF-4B4B-9E7D-BDC969359D31}"/>
              </a:ext>
            </a:extLst>
          </p:cNvPr>
          <p:cNvPicPr>
            <a:picLocks noChangeAspect="1"/>
          </p:cNvPicPr>
          <p:nvPr userDrawn="1"/>
        </p:nvPicPr>
        <p:blipFill>
          <a:blip r:embed="rId2"/>
          <a:stretch>
            <a:fillRect/>
          </a:stretch>
        </p:blipFill>
        <p:spPr>
          <a:xfrm>
            <a:off x="-5359" y="0"/>
            <a:ext cx="9144000" cy="5143500"/>
          </a:xfrm>
          <a:prstGeom prst="rect">
            <a:avLst/>
          </a:prstGeom>
        </p:spPr>
      </p:pic>
      <p:sp>
        <p:nvSpPr>
          <p:cNvPr id="4" name="Tijdelijke aanduiding voor tekst 4">
            <a:extLst>
              <a:ext uri="{FF2B5EF4-FFF2-40B4-BE49-F238E27FC236}">
                <a16:creationId xmlns:a16="http://schemas.microsoft.com/office/drawing/2014/main" id="{2061513E-B50B-6E41-8877-9403EBD47A9E}"/>
              </a:ext>
            </a:extLst>
          </p:cNvPr>
          <p:cNvSpPr>
            <a:spLocks noGrp="1"/>
          </p:cNvSpPr>
          <p:nvPr>
            <p:ph type="body" sz="quarter" idx="10" hasCustomPrompt="1"/>
          </p:nvPr>
        </p:nvSpPr>
        <p:spPr>
          <a:xfrm>
            <a:off x="441042" y="1257811"/>
            <a:ext cx="8251201" cy="968318"/>
          </a:xfrm>
        </p:spPr>
        <p:txBody>
          <a:bodyPr anchor="b" anchorCtr="0">
            <a:normAutofit/>
          </a:bodyPr>
          <a:lstStyle>
            <a:lvl1pPr marL="0" indent="0">
              <a:buNone/>
              <a:defRPr sz="3750" b="1" i="0">
                <a:solidFill>
                  <a:schemeClr val="bg1"/>
                </a:solidFill>
                <a:latin typeface="+mj-lt"/>
                <a:cs typeface="Arial Black" panose="020B0604020202020204" pitchFamily="34" charset="0"/>
              </a:defRPr>
            </a:lvl1pPr>
          </a:lstStyle>
          <a:p>
            <a:r>
              <a:rPr lang="nl-NL"/>
              <a:t>NEXT STEPS</a:t>
            </a:r>
          </a:p>
        </p:txBody>
      </p:sp>
      <p:sp>
        <p:nvSpPr>
          <p:cNvPr id="5" name="Tijdelijke aanduiding voor tekst 9">
            <a:extLst>
              <a:ext uri="{FF2B5EF4-FFF2-40B4-BE49-F238E27FC236}">
                <a16:creationId xmlns:a16="http://schemas.microsoft.com/office/drawing/2014/main" id="{58288AA9-3339-5C4A-97F7-3A43692CABDD}"/>
              </a:ext>
            </a:extLst>
          </p:cNvPr>
          <p:cNvSpPr>
            <a:spLocks noGrp="1"/>
          </p:cNvSpPr>
          <p:nvPr>
            <p:ph type="body" sz="quarter" idx="11"/>
          </p:nvPr>
        </p:nvSpPr>
        <p:spPr>
          <a:xfrm>
            <a:off x="441042" y="2226128"/>
            <a:ext cx="8251201" cy="1692729"/>
          </a:xfrm>
        </p:spPr>
        <p:txBody>
          <a:bodyPr>
            <a:normAutofit/>
          </a:bodyPr>
          <a:lstStyle>
            <a:lvl1pPr marL="0" indent="0">
              <a:buNone/>
              <a:defRPr sz="1875">
                <a:solidFill>
                  <a:schemeClr val="bg1"/>
                </a:solidFill>
              </a:defRPr>
            </a:lvl1pPr>
          </a:lstStyle>
          <a:p>
            <a:endParaRPr lang="nl-NL"/>
          </a:p>
        </p:txBody>
      </p:sp>
    </p:spTree>
    <p:extLst>
      <p:ext uri="{BB962C8B-B14F-4D97-AF65-F5344CB8AC3E}">
        <p14:creationId xmlns:p14="http://schemas.microsoft.com/office/powerpoint/2010/main" val="750626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jdlijn short term">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629EF7E-CD83-5343-9BD6-FFE2150AE998}"/>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74046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jdlijn long term">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100D926-99EC-8740-99E8-5D2ED4A6E3C9}"/>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237805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met windmolens">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0D8A646-B00E-9A4A-A554-B8D3AA379A3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Tijdelijke aanduiding voor tekst 4">
            <a:extLst>
              <a:ext uri="{FF2B5EF4-FFF2-40B4-BE49-F238E27FC236}">
                <a16:creationId xmlns:a16="http://schemas.microsoft.com/office/drawing/2014/main" id="{FFED56CA-AB2A-E843-8C72-A66D0B5CDC42}"/>
              </a:ext>
            </a:extLst>
          </p:cNvPr>
          <p:cNvSpPr>
            <a:spLocks noGrp="1"/>
          </p:cNvSpPr>
          <p:nvPr>
            <p:ph type="body" sz="quarter" idx="10" hasCustomPrompt="1"/>
          </p:nvPr>
        </p:nvSpPr>
        <p:spPr>
          <a:xfrm>
            <a:off x="441042" y="484925"/>
            <a:ext cx="8251201" cy="968318"/>
          </a:xfrm>
        </p:spPr>
        <p:txBody>
          <a:bodyPr>
            <a:normAutofit/>
          </a:bodyPr>
          <a:lstStyle>
            <a:lvl1pPr marL="0" indent="0">
              <a:buNone/>
              <a:defRPr sz="3750" b="1" i="0">
                <a:solidFill>
                  <a:schemeClr val="bg2"/>
                </a:solidFill>
                <a:latin typeface="+mj-lt"/>
                <a:cs typeface="Arial Black" panose="020B0604020202020204" pitchFamily="34" charset="0"/>
              </a:defRPr>
            </a:lvl1pPr>
          </a:lstStyle>
          <a:p>
            <a:r>
              <a:rPr lang="nl-NL"/>
              <a:t>KOP</a:t>
            </a:r>
          </a:p>
        </p:txBody>
      </p:sp>
      <p:sp>
        <p:nvSpPr>
          <p:cNvPr id="5" name="Tijdelijke aanduiding voor tekst 9">
            <a:extLst>
              <a:ext uri="{FF2B5EF4-FFF2-40B4-BE49-F238E27FC236}">
                <a16:creationId xmlns:a16="http://schemas.microsoft.com/office/drawing/2014/main" id="{6641171B-24C1-9C4F-BBB8-5EF5D48E4752}"/>
              </a:ext>
            </a:extLst>
          </p:cNvPr>
          <p:cNvSpPr>
            <a:spLocks noGrp="1"/>
          </p:cNvSpPr>
          <p:nvPr>
            <p:ph type="body" sz="quarter" idx="11"/>
          </p:nvPr>
        </p:nvSpPr>
        <p:spPr>
          <a:xfrm>
            <a:off x="441042" y="1453243"/>
            <a:ext cx="5959079" cy="2781300"/>
          </a:xfrm>
        </p:spPr>
        <p:txBody>
          <a:bodyPr>
            <a:normAutofit/>
          </a:bodyPr>
          <a:lstStyle>
            <a:lvl1pPr marL="0" indent="0">
              <a:buNone/>
              <a:defRPr sz="1875">
                <a:solidFill>
                  <a:schemeClr val="tx2"/>
                </a:solidFill>
              </a:defRPr>
            </a:lvl1pPr>
          </a:lstStyle>
          <a:p>
            <a:endParaRPr lang="nl-NL"/>
          </a:p>
        </p:txBody>
      </p:sp>
    </p:spTree>
    <p:extLst>
      <p:ext uri="{BB962C8B-B14F-4D97-AF65-F5344CB8AC3E}">
        <p14:creationId xmlns:p14="http://schemas.microsoft.com/office/powerpoint/2010/main" val="1042833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met H2 central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0BAEEB7-2D03-4044-963D-25A10CAA00F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Tijdelijke aanduiding voor tekst 4">
            <a:extLst>
              <a:ext uri="{FF2B5EF4-FFF2-40B4-BE49-F238E27FC236}">
                <a16:creationId xmlns:a16="http://schemas.microsoft.com/office/drawing/2014/main" id="{9B4041AA-2A75-5249-8E23-5C6A2A5E15EC}"/>
              </a:ext>
            </a:extLst>
          </p:cNvPr>
          <p:cNvSpPr>
            <a:spLocks noGrp="1"/>
          </p:cNvSpPr>
          <p:nvPr>
            <p:ph type="body" sz="quarter" idx="10" hasCustomPrompt="1"/>
          </p:nvPr>
        </p:nvSpPr>
        <p:spPr>
          <a:xfrm>
            <a:off x="441042" y="484924"/>
            <a:ext cx="8251201" cy="1122023"/>
          </a:xfrm>
        </p:spPr>
        <p:txBody>
          <a:bodyPr anchor="b" anchorCtr="0">
            <a:normAutofit/>
          </a:bodyPr>
          <a:lstStyle>
            <a:lvl1pPr marL="0" indent="0">
              <a:buNone/>
              <a:defRPr sz="3750" b="1" i="0">
                <a:solidFill>
                  <a:schemeClr val="bg2"/>
                </a:solidFill>
                <a:latin typeface="+mj-lt"/>
                <a:cs typeface="Arial Black" panose="020B0604020202020204" pitchFamily="34" charset="0"/>
              </a:defRPr>
            </a:lvl1pPr>
          </a:lstStyle>
          <a:p>
            <a:r>
              <a:rPr lang="nl-NL"/>
              <a:t>KOP</a:t>
            </a:r>
          </a:p>
        </p:txBody>
      </p:sp>
      <p:sp>
        <p:nvSpPr>
          <p:cNvPr id="7" name="Tijdelijke aanduiding voor tekst 9">
            <a:extLst>
              <a:ext uri="{FF2B5EF4-FFF2-40B4-BE49-F238E27FC236}">
                <a16:creationId xmlns:a16="http://schemas.microsoft.com/office/drawing/2014/main" id="{F1461CB9-8C63-5146-BE22-C5CDE6464F08}"/>
              </a:ext>
            </a:extLst>
          </p:cNvPr>
          <p:cNvSpPr>
            <a:spLocks noGrp="1"/>
          </p:cNvSpPr>
          <p:nvPr>
            <p:ph type="body" sz="quarter" idx="11"/>
          </p:nvPr>
        </p:nvSpPr>
        <p:spPr>
          <a:xfrm>
            <a:off x="441041" y="1726690"/>
            <a:ext cx="5959079" cy="2774553"/>
          </a:xfrm>
        </p:spPr>
        <p:txBody>
          <a:bodyPr>
            <a:noAutofit/>
          </a:bodyPr>
          <a:lstStyle>
            <a:lvl1pPr marL="0" indent="0">
              <a:buNone/>
              <a:defRPr sz="2250">
                <a:solidFill>
                  <a:schemeClr val="tx2"/>
                </a:solidFill>
              </a:defRPr>
            </a:lvl1pPr>
          </a:lstStyle>
          <a:p>
            <a:r>
              <a:rPr lang="nl-NL"/>
              <a:t>Tekst</a:t>
            </a:r>
          </a:p>
          <a:p>
            <a:endParaRPr lang="nl-NL"/>
          </a:p>
        </p:txBody>
      </p:sp>
    </p:spTree>
    <p:extLst>
      <p:ext uri="{BB962C8B-B14F-4D97-AF65-F5344CB8AC3E}">
        <p14:creationId xmlns:p14="http://schemas.microsoft.com/office/powerpoint/2010/main" val="3286586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indslid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6779875-4BD4-9644-93BF-33FACCD9350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Tijdelijke aanduiding voor tekst 4">
            <a:extLst>
              <a:ext uri="{FF2B5EF4-FFF2-40B4-BE49-F238E27FC236}">
                <a16:creationId xmlns:a16="http://schemas.microsoft.com/office/drawing/2014/main" id="{EBEAA47B-A6A8-6340-8A41-660AF9B00556}"/>
              </a:ext>
            </a:extLst>
          </p:cNvPr>
          <p:cNvSpPr>
            <a:spLocks noGrp="1"/>
          </p:cNvSpPr>
          <p:nvPr>
            <p:ph type="body" sz="quarter" idx="10" hasCustomPrompt="1"/>
          </p:nvPr>
        </p:nvSpPr>
        <p:spPr>
          <a:xfrm>
            <a:off x="435599" y="490367"/>
            <a:ext cx="6362530" cy="4212261"/>
          </a:xfrm>
        </p:spPr>
        <p:txBody>
          <a:bodyPr anchor="ctr" anchorCtr="0">
            <a:normAutofit/>
          </a:bodyPr>
          <a:lstStyle>
            <a:lvl1pPr marL="0" indent="0">
              <a:buNone/>
              <a:defRPr sz="3750" b="1" i="0">
                <a:solidFill>
                  <a:schemeClr val="bg1"/>
                </a:solidFill>
                <a:latin typeface="+mj-lt"/>
                <a:cs typeface="Arial Black" panose="020B0604020202020204" pitchFamily="34" charset="0"/>
              </a:defRPr>
            </a:lvl1pPr>
          </a:lstStyle>
          <a:p>
            <a:r>
              <a:rPr lang="nl-NL"/>
              <a:t>KOP</a:t>
            </a:r>
          </a:p>
        </p:txBody>
      </p:sp>
    </p:spTree>
    <p:extLst>
      <p:ext uri="{BB962C8B-B14F-4D97-AF65-F5344CB8AC3E}">
        <p14:creationId xmlns:p14="http://schemas.microsoft.com/office/powerpoint/2010/main" val="19459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jdelijke aanduiding voor titel 1"/>
          <p:cNvSpPr>
            <a:spLocks noGrp="1"/>
          </p:cNvSpPr>
          <p:nvPr>
            <p:ph type="title"/>
          </p:nvPr>
        </p:nvSpPr>
        <p:spPr>
          <a:xfrm>
            <a:off x="-2" y="1"/>
            <a:ext cx="8388426" cy="648000"/>
          </a:xfrm>
          <a:prstGeom prst="rect">
            <a:avLst/>
          </a:prstGeom>
          <a:solidFill>
            <a:srgbClr val="00B050"/>
          </a:solidFill>
        </p:spPr>
        <p:txBody>
          <a:bodyPr vert="horz" lIns="91440" tIns="45720" rIns="91440" bIns="45720" rtlCol="0" anchor="ctr">
            <a:normAutofit/>
          </a:bodyPr>
          <a:lstStyle/>
          <a:p>
            <a:r>
              <a:rPr lang="nl-NL" dirty="0"/>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5E12F81-D2B0-4117-B176-C57075CC6925}" type="datetimeFigureOut">
              <a:rPr lang="nl-NL" smtClean="0"/>
              <a:t>18-4-2023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56CD32F-3001-4087-B37F-3D5804073E1B}" type="slidenum">
              <a:rPr lang="nl-NL" smtClean="0"/>
              <a:t>‹#›</a:t>
            </a:fld>
            <a:endParaRPr lang="nl-NL"/>
          </a:p>
        </p:txBody>
      </p:sp>
    </p:spTree>
    <p:extLst>
      <p:ext uri="{BB962C8B-B14F-4D97-AF65-F5344CB8AC3E}">
        <p14:creationId xmlns:p14="http://schemas.microsoft.com/office/powerpoint/2010/main" val="3578958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7" name="Tijdelijke aanduiding voor titel 1"/>
          <p:cNvSpPr>
            <a:spLocks noGrp="1"/>
          </p:cNvSpPr>
          <p:nvPr>
            <p:ph type="title"/>
          </p:nvPr>
        </p:nvSpPr>
        <p:spPr>
          <a:xfrm>
            <a:off x="-2" y="1"/>
            <a:ext cx="8388426" cy="648000"/>
          </a:xfrm>
          <a:prstGeom prst="rect">
            <a:avLst/>
          </a:prstGeom>
          <a:solidFill>
            <a:srgbClr val="00B050"/>
          </a:solidFill>
        </p:spPr>
        <p:txBody>
          <a:bodyPr vert="horz" lIns="91440" tIns="45720" rIns="91440" bIns="45720" rtlCol="0" anchor="ctr">
            <a:normAutofit/>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5E12F81-D2B0-4117-B176-C57075CC6925}" type="datetimeFigureOut">
              <a:rPr lang="nl-NL" smtClean="0"/>
              <a:t>18-4-2023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56CD32F-3001-4087-B37F-3D5804073E1B}" type="slidenum">
              <a:rPr lang="nl-NL" smtClean="0"/>
              <a:t>‹#›</a:t>
            </a:fld>
            <a:endParaRPr lang="nl-NL"/>
          </a:p>
        </p:txBody>
      </p:sp>
    </p:spTree>
    <p:extLst>
      <p:ext uri="{BB962C8B-B14F-4D97-AF65-F5344CB8AC3E}">
        <p14:creationId xmlns:p14="http://schemas.microsoft.com/office/powerpoint/2010/main" val="1575133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F5226-BC65-4D66-BBDF-C2DFAEE60A51}"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70C62-11FB-4F71-990D-D280909C31BA}" type="slidenum">
              <a:rPr lang="en-US" smtClean="0"/>
              <a:t>‹#›</a:t>
            </a:fld>
            <a:endParaRPr lang="en-US"/>
          </a:p>
        </p:txBody>
      </p:sp>
    </p:spTree>
    <p:extLst>
      <p:ext uri="{BB962C8B-B14F-4D97-AF65-F5344CB8AC3E}">
        <p14:creationId xmlns:p14="http://schemas.microsoft.com/office/powerpoint/2010/main" val="3649138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88539"/>
            <a:ext cx="9144000" cy="554961"/>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53557" y="4700198"/>
            <a:ext cx="861186" cy="347592"/>
          </a:xfrm>
          <a:prstGeom prst="rect">
            <a:avLst/>
          </a:prstGeom>
        </p:spPr>
      </p:pic>
      <p:sp>
        <p:nvSpPr>
          <p:cNvPr id="9" name="Tijdelijke aanduiding voor datum 25"/>
          <p:cNvSpPr>
            <a:spLocks noGrp="1"/>
          </p:cNvSpPr>
          <p:nvPr>
            <p:ph type="dt" sz="quarter" idx="18"/>
          </p:nvPr>
        </p:nvSpPr>
        <p:spPr>
          <a:xfrm>
            <a:off x="128711" y="4809169"/>
            <a:ext cx="2411413" cy="204788"/>
          </a:xfrm>
          <a:prstGeom prst="rect">
            <a:avLst/>
          </a:prstGeom>
        </p:spPr>
        <p:txBody>
          <a:bodyPr/>
          <a:lstStyle>
            <a:lvl1pPr>
              <a:defRPr sz="825">
                <a:solidFill>
                  <a:schemeClr val="bg1"/>
                </a:solidFill>
              </a:defRPr>
            </a:lvl1pPr>
          </a:lstStyle>
          <a:p>
            <a:pPr>
              <a:defRPr/>
            </a:pPr>
            <a:fld id="{1F1877A8-0369-44CB-B2E7-4D1694144A92}" type="datetime4">
              <a:rPr lang="en-US" smtClean="0"/>
              <a:pPr>
                <a:defRPr/>
              </a:pPr>
              <a:t>April 18, 2023</a:t>
            </a:fld>
            <a:endParaRPr lang="en-GB" dirty="0"/>
          </a:p>
        </p:txBody>
      </p:sp>
      <p:sp>
        <p:nvSpPr>
          <p:cNvPr id="10" name="Tijdelijke aanduiding voor dianummer 28"/>
          <p:cNvSpPr>
            <a:spLocks noGrp="1"/>
          </p:cNvSpPr>
          <p:nvPr>
            <p:ph type="sldNum" sz="quarter" idx="17"/>
          </p:nvPr>
        </p:nvSpPr>
        <p:spPr>
          <a:xfrm>
            <a:off x="4355976" y="4813181"/>
            <a:ext cx="792088" cy="204788"/>
          </a:xfrm>
          <a:prstGeom prst="rect">
            <a:avLst/>
          </a:prstGeom>
        </p:spPr>
        <p:txBody>
          <a:bodyPr/>
          <a:lstStyle>
            <a:lvl1pPr algn="ctr">
              <a:defRPr sz="825">
                <a:solidFill>
                  <a:schemeClr val="bg1"/>
                </a:solidFill>
              </a:defRPr>
            </a:lvl1pPr>
          </a:lstStyle>
          <a:p>
            <a:pPr>
              <a:defRPr/>
            </a:pPr>
            <a:r>
              <a:rPr lang="en-GB" dirty="0"/>
              <a:t>Page </a:t>
            </a:r>
            <a:fld id="{1A17D675-2A41-4416-8B57-215B8DF323CD}" type="slidenum">
              <a:rPr lang="en-GB" smtClean="0"/>
              <a:pPr>
                <a:defRPr/>
              </a:pPr>
              <a:t>‹#›</a:t>
            </a:fld>
            <a:endParaRPr lang="en-GB" dirty="0"/>
          </a:p>
        </p:txBody>
      </p:sp>
      <p:pic>
        <p:nvPicPr>
          <p:cNvPr id="11"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3514" y="775264"/>
            <a:ext cx="8815387" cy="1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a:spLocks noGrp="1"/>
          </p:cNvSpPr>
          <p:nvPr>
            <p:ph type="title"/>
          </p:nvPr>
        </p:nvSpPr>
        <p:spPr>
          <a:xfrm>
            <a:off x="161925" y="97266"/>
            <a:ext cx="8820150" cy="601266"/>
          </a:xfrm>
          <a:prstGeom prst="rect">
            <a:avLst/>
          </a:prstGeom>
        </p:spPr>
        <p:txBody>
          <a:bodyPr/>
          <a:lstStyle>
            <a:lvl1pPr algn="l">
              <a:lnSpc>
                <a:spcPts val="2250"/>
              </a:lnSpc>
              <a:defRPr sz="2400">
                <a:solidFill>
                  <a:srgbClr val="5D9BD1"/>
                </a:solidFill>
              </a:defRPr>
            </a:lvl1pPr>
          </a:lstStyle>
          <a:p>
            <a:endParaRPr lang="en-US" dirty="0"/>
          </a:p>
        </p:txBody>
      </p:sp>
      <p:sp>
        <p:nvSpPr>
          <p:cNvPr id="13" name="Content Placeholder 2"/>
          <p:cNvSpPr>
            <a:spLocks noGrp="1"/>
          </p:cNvSpPr>
          <p:nvPr>
            <p:ph idx="1"/>
          </p:nvPr>
        </p:nvSpPr>
        <p:spPr>
          <a:xfrm>
            <a:off x="162000" y="901212"/>
            <a:ext cx="8820000" cy="3557783"/>
          </a:xfrm>
          <a:prstGeom prst="rect">
            <a:avLst/>
          </a:prstGeom>
        </p:spPr>
        <p:txBody>
          <a:bodyPr/>
          <a:lstStyle>
            <a:lvl1pPr marL="0" indent="0">
              <a:buNone/>
              <a:defRPr sz="1800">
                <a:solidFill>
                  <a:srgbClr val="0D4577"/>
                </a:solidFill>
              </a:defRPr>
            </a:lvl1pPr>
          </a:lstStyle>
          <a:p>
            <a:endParaRPr lang="en-US" dirty="0"/>
          </a:p>
        </p:txBody>
      </p:sp>
    </p:spTree>
    <p:extLst>
      <p:ext uri="{BB962C8B-B14F-4D97-AF65-F5344CB8AC3E}">
        <p14:creationId xmlns:p14="http://schemas.microsoft.com/office/powerpoint/2010/main" val="1385767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End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54534"/>
            <a:ext cx="9144000" cy="695324"/>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58001" y="4575235"/>
            <a:ext cx="861186" cy="463456"/>
          </a:xfrm>
          <a:prstGeom prst="rect">
            <a:avLst/>
          </a:prstGeom>
        </p:spPr>
      </p:pic>
      <p:sp>
        <p:nvSpPr>
          <p:cNvPr id="13" name="Tijdelijke aanduiding voor datum 25"/>
          <p:cNvSpPr>
            <a:spLocks noGrp="1"/>
          </p:cNvSpPr>
          <p:nvPr>
            <p:ph type="dt" sz="quarter" idx="18"/>
          </p:nvPr>
        </p:nvSpPr>
        <p:spPr>
          <a:xfrm>
            <a:off x="128710" y="4748707"/>
            <a:ext cx="2411413" cy="273050"/>
          </a:xfrm>
          <a:prstGeom prst="rect">
            <a:avLst/>
          </a:prstGeom>
        </p:spPr>
        <p:txBody>
          <a:bodyPr/>
          <a:lstStyle>
            <a:lvl1pPr>
              <a:defRPr sz="1100">
                <a:solidFill>
                  <a:schemeClr val="bg1"/>
                </a:solidFill>
              </a:defRPr>
            </a:lvl1pPr>
          </a:lstStyle>
          <a:p>
            <a:pPr>
              <a:defRPr/>
            </a:pPr>
            <a:fld id="{1F1877A8-0369-44CB-B2E7-4D1694144A92}" type="datetime4">
              <a:rPr lang="en-US" smtClean="0"/>
              <a:pPr>
                <a:defRPr/>
              </a:pPr>
              <a:t>April 18, 2023</a:t>
            </a:fld>
            <a:endParaRPr lang="en-GB" dirty="0"/>
          </a:p>
        </p:txBody>
      </p:sp>
      <p:sp>
        <p:nvSpPr>
          <p:cNvPr id="14" name="Tijdelijke aanduiding voor dianummer 28"/>
          <p:cNvSpPr>
            <a:spLocks noGrp="1"/>
          </p:cNvSpPr>
          <p:nvPr>
            <p:ph type="sldNum" sz="quarter" idx="17"/>
          </p:nvPr>
        </p:nvSpPr>
        <p:spPr>
          <a:xfrm>
            <a:off x="4355976" y="4754057"/>
            <a:ext cx="792088" cy="273050"/>
          </a:xfrm>
          <a:prstGeom prst="rect">
            <a:avLst/>
          </a:prstGeom>
        </p:spPr>
        <p:txBody>
          <a:bodyPr/>
          <a:lstStyle>
            <a:lvl1pPr algn="ctr">
              <a:defRPr sz="1100">
                <a:solidFill>
                  <a:schemeClr val="bg1"/>
                </a:solidFill>
              </a:defRPr>
            </a:lvl1pPr>
          </a:lstStyle>
          <a:p>
            <a:pPr>
              <a:defRPr/>
            </a:pPr>
            <a:r>
              <a:rPr lang="en-GB" dirty="0"/>
              <a:t>Page </a:t>
            </a:r>
            <a:fld id="{1A17D675-2A41-4416-8B57-215B8DF323CD}" type="slidenum">
              <a:rPr lang="en-GB" smtClean="0"/>
              <a:pPr>
                <a:defRPr/>
              </a:pPr>
              <a:t>‹#›</a:t>
            </a:fld>
            <a:endParaRPr lang="en-GB" dirty="0"/>
          </a:p>
        </p:txBody>
      </p:sp>
      <p:pic>
        <p:nvPicPr>
          <p:cNvPr id="7"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3513" y="947258"/>
            <a:ext cx="8815387" cy="1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61925" y="114300"/>
            <a:ext cx="8820150" cy="801688"/>
          </a:xfrm>
          <a:prstGeom prst="rect">
            <a:avLst/>
          </a:prstGeom>
        </p:spPr>
        <p:txBody>
          <a:bodyPr/>
          <a:lstStyle/>
          <a:p>
            <a:r>
              <a:rPr lang="en-US"/>
              <a:t>Click to edit Master title style</a:t>
            </a:r>
            <a:endParaRPr lang="en-US" dirty="0"/>
          </a:p>
        </p:txBody>
      </p:sp>
      <p:sp>
        <p:nvSpPr>
          <p:cNvPr id="9" name="Content Placeholder 2"/>
          <p:cNvSpPr>
            <a:spLocks noGrp="1"/>
          </p:cNvSpPr>
          <p:nvPr>
            <p:ph idx="1"/>
          </p:nvPr>
        </p:nvSpPr>
        <p:spPr>
          <a:xfrm>
            <a:off x="162000" y="987574"/>
            <a:ext cx="8820000" cy="3466960"/>
          </a:xfrm>
          <a:prstGeom prst="rect">
            <a:avLst/>
          </a:prstGeom>
        </p:spPr>
        <p:txBody>
          <a:bodyPr/>
          <a:lstStyle/>
          <a:p>
            <a:pPr lvl="0"/>
            <a:r>
              <a:rPr lang="en-US"/>
              <a:t>Edit Master text styles</a:t>
            </a:r>
          </a:p>
        </p:txBody>
      </p:sp>
    </p:spTree>
    <p:extLst>
      <p:ext uri="{BB962C8B-B14F-4D97-AF65-F5344CB8AC3E}">
        <p14:creationId xmlns:p14="http://schemas.microsoft.com/office/powerpoint/2010/main" val="2297697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0"/>
            <a:ext cx="7772400" cy="1102519"/>
          </a:xfrm>
        </p:spPr>
        <p:txBody>
          <a:bodyPr/>
          <a:lstStyle/>
          <a:p>
            <a:r>
              <a:rPr lang="en-US"/>
              <a:t>Titelstijl van model bewerken</a:t>
            </a:r>
            <a:endParaRPr lang="nl-NL"/>
          </a:p>
        </p:txBody>
      </p:sp>
      <p:sp>
        <p:nvSpPr>
          <p:cNvPr id="3" name="Sub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Klik om de titelstijl van het model te bewerken</a:t>
            </a:r>
            <a:endParaRPr lang="nl-NL"/>
          </a:p>
        </p:txBody>
      </p:sp>
      <p:sp>
        <p:nvSpPr>
          <p:cNvPr id="4" name="Tijdelijke aanduiding voor datum 3"/>
          <p:cNvSpPr>
            <a:spLocks noGrp="1"/>
          </p:cNvSpPr>
          <p:nvPr>
            <p:ph type="dt" sz="half" idx="10"/>
          </p:nvPr>
        </p:nvSpPr>
        <p:spPr/>
        <p:txBody>
          <a:bodyPr/>
          <a:lstStyle/>
          <a:p>
            <a:fld id="{74CFC881-CE21-9A4C-B916-CFFD26A4F126}" type="datetimeFigureOut">
              <a:rPr lang="nl-NL" smtClean="0"/>
              <a:pPr/>
              <a:t>18-4-2023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195E433-E450-8C44-A1E7-E8CEA71F15FE}" type="slidenum">
              <a:rPr lang="nl-NL" smtClean="0"/>
              <a:pPr/>
              <a:t>‹#›</a:t>
            </a:fld>
            <a:endParaRPr lang="nl-NL"/>
          </a:p>
        </p:txBody>
      </p:sp>
    </p:spTree>
    <p:extLst>
      <p:ext uri="{BB962C8B-B14F-4D97-AF65-F5344CB8AC3E}">
        <p14:creationId xmlns:p14="http://schemas.microsoft.com/office/powerpoint/2010/main" val="886009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idx="1"/>
          </p:nvPr>
        </p:nvSpPr>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74CFC881-CE21-9A4C-B916-CFFD26A4F126}" type="datetimeFigureOut">
              <a:rPr lang="nl-NL" smtClean="0"/>
              <a:pPr/>
              <a:t>18-4-2023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195E433-E450-8C44-A1E7-E8CEA71F15FE}" type="slidenum">
              <a:rPr lang="nl-NL" smtClean="0"/>
              <a:pPr/>
              <a:t>‹#›</a:t>
            </a:fld>
            <a:endParaRPr lang="nl-NL"/>
          </a:p>
        </p:txBody>
      </p:sp>
    </p:spTree>
    <p:extLst>
      <p:ext uri="{BB962C8B-B14F-4D97-AF65-F5344CB8AC3E}">
        <p14:creationId xmlns:p14="http://schemas.microsoft.com/office/powerpoint/2010/main" val="2877712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3000" b="1" cap="all"/>
            </a:lvl1pPr>
          </a:lstStyle>
          <a:p>
            <a:r>
              <a:rPr lang="en-US"/>
              <a:t>Titelstijl van model bewerken</a:t>
            </a:r>
            <a:endParaRPr lang="nl-NL"/>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Klik om de tekststijl van het model te bewerken</a:t>
            </a:r>
          </a:p>
        </p:txBody>
      </p:sp>
      <p:sp>
        <p:nvSpPr>
          <p:cNvPr id="4" name="Tijdelijke aanduiding voor datum 3"/>
          <p:cNvSpPr>
            <a:spLocks noGrp="1"/>
          </p:cNvSpPr>
          <p:nvPr>
            <p:ph type="dt" sz="half" idx="10"/>
          </p:nvPr>
        </p:nvSpPr>
        <p:spPr/>
        <p:txBody>
          <a:bodyPr/>
          <a:lstStyle/>
          <a:p>
            <a:fld id="{74CFC881-CE21-9A4C-B916-CFFD26A4F126}" type="datetimeFigureOut">
              <a:rPr lang="nl-NL" smtClean="0"/>
              <a:pPr/>
              <a:t>18-4-2023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195E433-E450-8C44-A1E7-E8CEA71F15FE}" type="slidenum">
              <a:rPr lang="nl-NL" smtClean="0"/>
              <a:pPr/>
              <a:t>‹#›</a:t>
            </a:fld>
            <a:endParaRPr lang="nl-NL"/>
          </a:p>
        </p:txBody>
      </p:sp>
    </p:spTree>
    <p:extLst>
      <p:ext uri="{BB962C8B-B14F-4D97-AF65-F5344CB8AC3E}">
        <p14:creationId xmlns:p14="http://schemas.microsoft.com/office/powerpoint/2010/main" val="1569812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inhoud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datum 4"/>
          <p:cNvSpPr>
            <a:spLocks noGrp="1"/>
          </p:cNvSpPr>
          <p:nvPr>
            <p:ph type="dt" sz="half" idx="10"/>
          </p:nvPr>
        </p:nvSpPr>
        <p:spPr/>
        <p:txBody>
          <a:bodyPr/>
          <a:lstStyle/>
          <a:p>
            <a:fld id="{74CFC881-CE21-9A4C-B916-CFFD26A4F126}" type="datetimeFigureOut">
              <a:rPr lang="nl-NL" smtClean="0"/>
              <a:pPr/>
              <a:t>18-4-2023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195E433-E450-8C44-A1E7-E8CEA71F15FE}" type="slidenum">
              <a:rPr lang="nl-NL" smtClean="0"/>
              <a:pPr/>
              <a:t>‹#›</a:t>
            </a:fld>
            <a:endParaRPr lang="nl-NL"/>
          </a:p>
        </p:txBody>
      </p:sp>
    </p:spTree>
    <p:extLst>
      <p:ext uri="{BB962C8B-B14F-4D97-AF65-F5344CB8AC3E}">
        <p14:creationId xmlns:p14="http://schemas.microsoft.com/office/powerpoint/2010/main" val="1946137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Titelstijl van model bewerken</a:t>
            </a:r>
            <a:endParaRPr lang="nl-NL"/>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Klik om de tekststijl van het model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Klik om de tekststijl van het model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7" name="Tijdelijke aanduiding voor datum 6"/>
          <p:cNvSpPr>
            <a:spLocks noGrp="1"/>
          </p:cNvSpPr>
          <p:nvPr>
            <p:ph type="dt" sz="half" idx="10"/>
          </p:nvPr>
        </p:nvSpPr>
        <p:spPr/>
        <p:txBody>
          <a:bodyPr/>
          <a:lstStyle/>
          <a:p>
            <a:fld id="{74CFC881-CE21-9A4C-B916-CFFD26A4F126}" type="datetimeFigureOut">
              <a:rPr lang="nl-NL" smtClean="0"/>
              <a:pPr/>
              <a:t>18-4-2023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195E433-E450-8C44-A1E7-E8CEA71F15FE}" type="slidenum">
              <a:rPr lang="nl-NL" smtClean="0"/>
              <a:pPr/>
              <a:t>‹#›</a:t>
            </a:fld>
            <a:endParaRPr lang="nl-NL"/>
          </a:p>
        </p:txBody>
      </p:sp>
    </p:spTree>
    <p:extLst>
      <p:ext uri="{BB962C8B-B14F-4D97-AF65-F5344CB8AC3E}">
        <p14:creationId xmlns:p14="http://schemas.microsoft.com/office/powerpoint/2010/main" val="16848193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datum 2"/>
          <p:cNvSpPr>
            <a:spLocks noGrp="1"/>
          </p:cNvSpPr>
          <p:nvPr>
            <p:ph type="dt" sz="half" idx="10"/>
          </p:nvPr>
        </p:nvSpPr>
        <p:spPr/>
        <p:txBody>
          <a:bodyPr/>
          <a:lstStyle/>
          <a:p>
            <a:fld id="{74CFC881-CE21-9A4C-B916-CFFD26A4F126}" type="datetimeFigureOut">
              <a:rPr lang="nl-NL" smtClean="0"/>
              <a:pPr/>
              <a:t>18-4-2023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195E433-E450-8C44-A1E7-E8CEA71F15FE}" type="slidenum">
              <a:rPr lang="nl-NL" smtClean="0"/>
              <a:pPr/>
              <a:t>‹#›</a:t>
            </a:fld>
            <a:endParaRPr lang="nl-NL"/>
          </a:p>
        </p:txBody>
      </p:sp>
    </p:spTree>
    <p:extLst>
      <p:ext uri="{BB962C8B-B14F-4D97-AF65-F5344CB8AC3E}">
        <p14:creationId xmlns:p14="http://schemas.microsoft.com/office/powerpoint/2010/main" val="996273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45E12F81-D2B0-4117-B176-C57075CC6925}" type="datetimeFigureOut">
              <a:rPr lang="nl-NL" smtClean="0"/>
              <a:t>18-4-2023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56CD32F-3001-4087-B37F-3D5804073E1B}" type="slidenum">
              <a:rPr lang="nl-NL" smtClean="0"/>
              <a:t>‹#›</a:t>
            </a:fld>
            <a:endParaRPr lang="nl-NL"/>
          </a:p>
        </p:txBody>
      </p:sp>
    </p:spTree>
    <p:extLst>
      <p:ext uri="{BB962C8B-B14F-4D97-AF65-F5344CB8AC3E}">
        <p14:creationId xmlns:p14="http://schemas.microsoft.com/office/powerpoint/2010/main" val="772592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4CFC881-CE21-9A4C-B916-CFFD26A4F126}" type="datetimeFigureOut">
              <a:rPr lang="nl-NL" smtClean="0"/>
              <a:pPr/>
              <a:t>18-4-2023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195E433-E450-8C44-A1E7-E8CEA71F15FE}" type="slidenum">
              <a:rPr lang="nl-NL" smtClean="0"/>
              <a:pPr/>
              <a:t>‹#›</a:t>
            </a:fld>
            <a:endParaRPr lang="nl-NL"/>
          </a:p>
        </p:txBody>
      </p:sp>
    </p:spTree>
    <p:extLst>
      <p:ext uri="{BB962C8B-B14F-4D97-AF65-F5344CB8AC3E}">
        <p14:creationId xmlns:p14="http://schemas.microsoft.com/office/powerpoint/2010/main" val="2616184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1500" b="1"/>
            </a:lvl1pPr>
          </a:lstStyle>
          <a:p>
            <a:r>
              <a:rPr lang="en-US"/>
              <a:t>Titelstijl van model bewerken</a:t>
            </a:r>
            <a:endParaRPr lang="nl-NL"/>
          </a:p>
        </p:txBody>
      </p:sp>
      <p:sp>
        <p:nvSpPr>
          <p:cNvPr id="3" name="Tijdelijke aanduiding voor inhoud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74CFC881-CE21-9A4C-B916-CFFD26A4F126}" type="datetimeFigureOut">
              <a:rPr lang="nl-NL" smtClean="0"/>
              <a:pPr/>
              <a:t>18-4-2023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195E433-E450-8C44-A1E7-E8CEA71F15FE}" type="slidenum">
              <a:rPr lang="nl-NL" smtClean="0"/>
              <a:pPr/>
              <a:t>‹#›</a:t>
            </a:fld>
            <a:endParaRPr lang="nl-NL"/>
          </a:p>
        </p:txBody>
      </p:sp>
    </p:spTree>
    <p:extLst>
      <p:ext uri="{BB962C8B-B14F-4D97-AF65-F5344CB8AC3E}">
        <p14:creationId xmlns:p14="http://schemas.microsoft.com/office/powerpoint/2010/main" val="1178411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1500" b="1"/>
            </a:lvl1pPr>
          </a:lstStyle>
          <a:p>
            <a:r>
              <a:rPr lang="en-US"/>
              <a:t>Titelstijl van model bewerken</a:t>
            </a:r>
            <a:endParaRPr lang="nl-NL"/>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74CFC881-CE21-9A4C-B916-CFFD26A4F126}" type="datetimeFigureOut">
              <a:rPr lang="nl-NL" smtClean="0"/>
              <a:pPr/>
              <a:t>18-4-2023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195E433-E450-8C44-A1E7-E8CEA71F15FE}" type="slidenum">
              <a:rPr lang="nl-NL" smtClean="0"/>
              <a:pPr/>
              <a:t>‹#›</a:t>
            </a:fld>
            <a:endParaRPr lang="nl-NL"/>
          </a:p>
        </p:txBody>
      </p:sp>
    </p:spTree>
    <p:extLst>
      <p:ext uri="{BB962C8B-B14F-4D97-AF65-F5344CB8AC3E}">
        <p14:creationId xmlns:p14="http://schemas.microsoft.com/office/powerpoint/2010/main" val="4137988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74CFC881-CE21-9A4C-B916-CFFD26A4F126}" type="datetimeFigureOut">
              <a:rPr lang="nl-NL" smtClean="0"/>
              <a:pPr/>
              <a:t>18-4-2023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195E433-E450-8C44-A1E7-E8CEA71F15FE}" type="slidenum">
              <a:rPr lang="nl-NL" smtClean="0"/>
              <a:pPr/>
              <a:t>‹#›</a:t>
            </a:fld>
            <a:endParaRPr lang="nl-NL"/>
          </a:p>
        </p:txBody>
      </p:sp>
    </p:spTree>
    <p:extLst>
      <p:ext uri="{BB962C8B-B14F-4D97-AF65-F5344CB8AC3E}">
        <p14:creationId xmlns:p14="http://schemas.microsoft.com/office/powerpoint/2010/main" val="1202760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80"/>
            <a:ext cx="2057400" cy="4388644"/>
          </a:xfrm>
        </p:spPr>
        <p:txBody>
          <a:bodyPr vert="eaVert"/>
          <a:lstStyle/>
          <a:p>
            <a:r>
              <a:rPr lang="en-US"/>
              <a:t>Titelstijl van model bewerken</a:t>
            </a:r>
            <a:endParaRPr lang="nl-NL"/>
          </a:p>
        </p:txBody>
      </p:sp>
      <p:sp>
        <p:nvSpPr>
          <p:cNvPr id="3" name="Tijdelijke aanduiding voor verticale tekst 2"/>
          <p:cNvSpPr>
            <a:spLocks noGrp="1"/>
          </p:cNvSpPr>
          <p:nvPr>
            <p:ph type="body" orient="vert" idx="1"/>
          </p:nvPr>
        </p:nvSpPr>
        <p:spPr>
          <a:xfrm>
            <a:off x="457200" y="205980"/>
            <a:ext cx="6019800" cy="4388644"/>
          </a:xfrm>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74CFC881-CE21-9A4C-B916-CFFD26A4F126}" type="datetimeFigureOut">
              <a:rPr lang="nl-NL" smtClean="0"/>
              <a:pPr/>
              <a:t>18-4-2023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195E433-E450-8C44-A1E7-E8CEA71F15FE}" type="slidenum">
              <a:rPr lang="nl-NL" smtClean="0"/>
              <a:pPr/>
              <a:t>‹#›</a:t>
            </a:fld>
            <a:endParaRPr lang="nl-NL"/>
          </a:p>
        </p:txBody>
      </p:sp>
    </p:spTree>
    <p:extLst>
      <p:ext uri="{BB962C8B-B14F-4D97-AF65-F5344CB8AC3E}">
        <p14:creationId xmlns:p14="http://schemas.microsoft.com/office/powerpoint/2010/main" val="4283215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kst lee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FAF3097-0FBC-0C42-8779-DF064E6D1AAA}"/>
              </a:ext>
            </a:extLst>
          </p:cNvPr>
          <p:cNvPicPr>
            <a:picLocks noChangeAspect="1"/>
          </p:cNvPicPr>
          <p:nvPr userDrawn="1"/>
        </p:nvPicPr>
        <p:blipFill>
          <a:blip r:embed="rId2"/>
          <a:stretch>
            <a:fillRect/>
          </a:stretch>
        </p:blipFill>
        <p:spPr>
          <a:xfrm>
            <a:off x="0" y="-9094"/>
            <a:ext cx="9144000" cy="5143500"/>
          </a:xfrm>
          <a:prstGeom prst="rect">
            <a:avLst/>
          </a:prstGeom>
        </p:spPr>
      </p:pic>
      <p:sp>
        <p:nvSpPr>
          <p:cNvPr id="6" name="Tijdelijke aanduiding voor tekst 4">
            <a:extLst>
              <a:ext uri="{FF2B5EF4-FFF2-40B4-BE49-F238E27FC236}">
                <a16:creationId xmlns:a16="http://schemas.microsoft.com/office/drawing/2014/main" id="{A6E10418-C231-EE46-A637-822FD5730F9E}"/>
              </a:ext>
            </a:extLst>
          </p:cNvPr>
          <p:cNvSpPr>
            <a:spLocks noGrp="1"/>
          </p:cNvSpPr>
          <p:nvPr>
            <p:ph type="body" sz="quarter" idx="10" hasCustomPrompt="1"/>
          </p:nvPr>
        </p:nvSpPr>
        <p:spPr>
          <a:xfrm>
            <a:off x="441043" y="484924"/>
            <a:ext cx="8251201" cy="1122023"/>
          </a:xfrm>
        </p:spPr>
        <p:txBody>
          <a:bodyPr wrap="square" anchor="b" anchorCtr="0">
            <a:normAutofit/>
          </a:bodyPr>
          <a:lstStyle>
            <a:lvl1pPr marL="0" indent="0">
              <a:buNone/>
              <a:defRPr sz="2813" b="1" i="0">
                <a:solidFill>
                  <a:schemeClr val="bg2"/>
                </a:solidFill>
                <a:latin typeface="+mj-lt"/>
                <a:cs typeface="Arial Black" panose="020B0604020202020204" pitchFamily="34" charset="0"/>
              </a:defRPr>
            </a:lvl1pPr>
          </a:lstStyle>
          <a:p>
            <a:r>
              <a:rPr lang="nl-NL" dirty="0"/>
              <a:t>KOP</a:t>
            </a:r>
          </a:p>
        </p:txBody>
      </p:sp>
      <p:sp>
        <p:nvSpPr>
          <p:cNvPr id="7" name="Tijdelijke aanduiding voor tekst 9">
            <a:extLst>
              <a:ext uri="{FF2B5EF4-FFF2-40B4-BE49-F238E27FC236}">
                <a16:creationId xmlns:a16="http://schemas.microsoft.com/office/drawing/2014/main" id="{9019A465-117B-3A4E-AC39-560AC8A3E94F}"/>
              </a:ext>
            </a:extLst>
          </p:cNvPr>
          <p:cNvSpPr>
            <a:spLocks noGrp="1"/>
          </p:cNvSpPr>
          <p:nvPr>
            <p:ph type="body" sz="quarter" idx="11"/>
          </p:nvPr>
        </p:nvSpPr>
        <p:spPr>
          <a:xfrm>
            <a:off x="441042" y="1726690"/>
            <a:ext cx="8251201" cy="2774553"/>
          </a:xfrm>
        </p:spPr>
        <p:txBody>
          <a:bodyPr>
            <a:noAutofit/>
          </a:bodyPr>
          <a:lstStyle>
            <a:lvl1pPr marL="0" indent="0">
              <a:buNone/>
              <a:defRPr sz="1688">
                <a:solidFill>
                  <a:schemeClr val="tx2"/>
                </a:solidFill>
              </a:defRPr>
            </a:lvl1pPr>
          </a:lstStyle>
          <a:p>
            <a:r>
              <a:rPr lang="nl-NL" dirty="0"/>
              <a:t>Tekst</a:t>
            </a:r>
          </a:p>
          <a:p>
            <a:endParaRPr lang="nl-NL" dirty="0"/>
          </a:p>
        </p:txBody>
      </p:sp>
    </p:spTree>
    <p:extLst>
      <p:ext uri="{BB962C8B-B14F-4D97-AF65-F5344CB8AC3E}">
        <p14:creationId xmlns:p14="http://schemas.microsoft.com/office/powerpoint/2010/main" val="3433631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F5226-BC65-4D66-BBDF-C2DFAEE60A51}"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70C62-11FB-4F71-990D-D280909C31BA}" type="slidenum">
              <a:rPr lang="en-US" smtClean="0"/>
              <a:t>‹#›</a:t>
            </a:fld>
            <a:endParaRPr lang="en-US"/>
          </a:p>
        </p:txBody>
      </p:sp>
    </p:spTree>
    <p:extLst>
      <p:ext uri="{BB962C8B-B14F-4D97-AF65-F5344CB8AC3E}">
        <p14:creationId xmlns:p14="http://schemas.microsoft.com/office/powerpoint/2010/main" val="2275686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45E12F81-D2B0-4117-B176-C57075CC6925}" type="datetimeFigureOut">
              <a:rPr lang="nl-NL" smtClean="0"/>
              <a:t>18-4-2023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56CD32F-3001-4087-B37F-3D5804073E1B}" type="slidenum">
              <a:rPr lang="nl-NL" smtClean="0"/>
              <a:t>‹#›</a:t>
            </a:fld>
            <a:endParaRPr lang="nl-NL"/>
          </a:p>
        </p:txBody>
      </p:sp>
    </p:spTree>
    <p:extLst>
      <p:ext uri="{BB962C8B-B14F-4D97-AF65-F5344CB8AC3E}">
        <p14:creationId xmlns:p14="http://schemas.microsoft.com/office/powerpoint/2010/main" val="4126520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D95B4A5-B679-4042-8C7E-E2636C98128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9" name="Tijdelijke aanduiding voor titel 1">
            <a:extLst>
              <a:ext uri="{FF2B5EF4-FFF2-40B4-BE49-F238E27FC236}">
                <a16:creationId xmlns:a16="http://schemas.microsoft.com/office/drawing/2014/main" id="{E1A3FE12-1E27-6144-AA7A-5C8526876C27}"/>
              </a:ext>
            </a:extLst>
          </p:cNvPr>
          <p:cNvSpPr>
            <a:spLocks noGrp="1" noChangeAspect="1"/>
          </p:cNvSpPr>
          <p:nvPr>
            <p:ph type="title" hasCustomPrompt="1"/>
          </p:nvPr>
        </p:nvSpPr>
        <p:spPr>
          <a:xfrm>
            <a:off x="392556" y="406687"/>
            <a:ext cx="8201716" cy="1962076"/>
          </a:xfrm>
          <a:prstGeom prst="rect">
            <a:avLst/>
          </a:prstGeom>
        </p:spPr>
        <p:txBody>
          <a:bodyPr vert="horz" wrap="square" lIns="91440" tIns="45720" rIns="91440" bIns="45720" rtlCol="0" anchor="t" anchorCtr="0">
            <a:spAutoFit/>
          </a:bodyPr>
          <a:lstStyle>
            <a:lvl1pPr>
              <a:defRPr sz="4500" b="1" i="0">
                <a:solidFill>
                  <a:schemeClr val="bg1"/>
                </a:solidFill>
                <a:latin typeface="Arial Black" panose="020B0604020202020204" pitchFamily="34" charset="0"/>
                <a:cs typeface="Arial Black" panose="020B0604020202020204" pitchFamily="34" charset="0"/>
              </a:defRPr>
            </a:lvl1pPr>
          </a:lstStyle>
          <a:p>
            <a:r>
              <a:rPr lang="nl-NL"/>
              <a:t>DE MOTOR VOOR</a:t>
            </a:r>
            <a:br>
              <a:rPr lang="nl-NL"/>
            </a:br>
            <a:r>
              <a:rPr lang="nl-NL"/>
              <a:t>TOEKOMSTBESTENDIG</a:t>
            </a:r>
            <a:br>
              <a:rPr lang="nl-NL"/>
            </a:br>
            <a:r>
              <a:rPr lang="nl-NL"/>
              <a:t>WONEN</a:t>
            </a:r>
          </a:p>
        </p:txBody>
      </p:sp>
      <p:sp>
        <p:nvSpPr>
          <p:cNvPr id="21" name="Tijdelijke aanduiding voor tekst 4">
            <a:extLst>
              <a:ext uri="{FF2B5EF4-FFF2-40B4-BE49-F238E27FC236}">
                <a16:creationId xmlns:a16="http://schemas.microsoft.com/office/drawing/2014/main" id="{AAFE0AAC-A1CE-6B43-A019-4A61A90F08A1}"/>
              </a:ext>
            </a:extLst>
          </p:cNvPr>
          <p:cNvSpPr>
            <a:spLocks noGrp="1"/>
          </p:cNvSpPr>
          <p:nvPr>
            <p:ph type="body" sz="quarter" idx="10" hasCustomPrompt="1"/>
          </p:nvPr>
        </p:nvSpPr>
        <p:spPr>
          <a:xfrm>
            <a:off x="392556" y="4316696"/>
            <a:ext cx="7134916" cy="347832"/>
          </a:xfrm>
        </p:spPr>
        <p:txBody>
          <a:bodyPr/>
          <a:lstStyle>
            <a:lvl1pPr marL="0" indent="0">
              <a:buNone/>
              <a:defRPr lang="nl-NL" sz="2250" b="1" i="0" kern="1200" dirty="0">
                <a:solidFill>
                  <a:schemeClr val="bg1"/>
                </a:solidFill>
                <a:effectLst/>
                <a:latin typeface="Arial Black" panose="020B0604020202020204" pitchFamily="34" charset="0"/>
                <a:cs typeface="Arial Black" panose="020B0604020202020204" pitchFamily="34" charset="0"/>
              </a:defRPr>
            </a:lvl1pPr>
          </a:lstStyle>
          <a:p>
            <a:r>
              <a:rPr lang="nl-NL" sz="2100" b="1" i="0" kern="1200">
                <a:solidFill>
                  <a:schemeClr val="bg1"/>
                </a:solidFill>
                <a:effectLst/>
                <a:latin typeface="Arial Black" panose="020B0604020202020204" pitchFamily="34" charset="0"/>
                <a:ea typeface="+mj-ea"/>
                <a:cs typeface="Arial Black" panose="020B0604020202020204" pitchFamily="34" charset="0"/>
              </a:rPr>
              <a:t>WATERSTOFWIJK HOOGEVEEN</a:t>
            </a:r>
          </a:p>
        </p:txBody>
      </p:sp>
    </p:spTree>
    <p:extLst>
      <p:ext uri="{BB962C8B-B14F-4D97-AF65-F5344CB8AC3E}">
        <p14:creationId xmlns:p14="http://schemas.microsoft.com/office/powerpoint/2010/main" val="1636378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lattegron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C6743E8-798D-8343-AF1A-A9BD7CDE1F52}"/>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820674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t zonnepaneel">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211385B-78AB-6A44-A73F-DAF5B63BC9F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ijdelijke aanduiding voor tekst 4">
            <a:extLst>
              <a:ext uri="{FF2B5EF4-FFF2-40B4-BE49-F238E27FC236}">
                <a16:creationId xmlns:a16="http://schemas.microsoft.com/office/drawing/2014/main" id="{09A067ED-E370-9B40-A5C4-CF68560A0CD5}"/>
              </a:ext>
            </a:extLst>
          </p:cNvPr>
          <p:cNvSpPr>
            <a:spLocks noGrp="1"/>
          </p:cNvSpPr>
          <p:nvPr>
            <p:ph type="body" sz="quarter" idx="10" hasCustomPrompt="1"/>
          </p:nvPr>
        </p:nvSpPr>
        <p:spPr>
          <a:xfrm>
            <a:off x="441042" y="484924"/>
            <a:ext cx="8251201" cy="1122023"/>
          </a:xfrm>
        </p:spPr>
        <p:txBody>
          <a:bodyPr anchor="b" anchorCtr="0">
            <a:normAutofit/>
          </a:bodyPr>
          <a:lstStyle>
            <a:lvl1pPr marL="0" indent="0">
              <a:buNone/>
              <a:defRPr sz="3750" b="1" i="0">
                <a:solidFill>
                  <a:schemeClr val="bg2"/>
                </a:solidFill>
                <a:latin typeface="+mj-lt"/>
                <a:cs typeface="Arial Black" panose="020B0604020202020204" pitchFamily="34" charset="0"/>
              </a:defRPr>
            </a:lvl1pPr>
          </a:lstStyle>
          <a:p>
            <a:r>
              <a:rPr lang="nl-NL"/>
              <a:t>KOP</a:t>
            </a:r>
          </a:p>
        </p:txBody>
      </p:sp>
      <p:sp>
        <p:nvSpPr>
          <p:cNvPr id="11" name="Tijdelijke aanduiding voor tekst 9">
            <a:extLst>
              <a:ext uri="{FF2B5EF4-FFF2-40B4-BE49-F238E27FC236}">
                <a16:creationId xmlns:a16="http://schemas.microsoft.com/office/drawing/2014/main" id="{EF3A346D-E574-CD47-9DC5-83EBEBBD45E7}"/>
              </a:ext>
            </a:extLst>
          </p:cNvPr>
          <p:cNvSpPr>
            <a:spLocks noGrp="1"/>
          </p:cNvSpPr>
          <p:nvPr>
            <p:ph type="body" sz="quarter" idx="11"/>
          </p:nvPr>
        </p:nvSpPr>
        <p:spPr>
          <a:xfrm>
            <a:off x="441041" y="1726690"/>
            <a:ext cx="5959079" cy="2774553"/>
          </a:xfrm>
        </p:spPr>
        <p:txBody>
          <a:bodyPr>
            <a:noAutofit/>
          </a:bodyPr>
          <a:lstStyle>
            <a:lvl1pPr marL="0" indent="0">
              <a:buNone/>
              <a:defRPr sz="2250">
                <a:solidFill>
                  <a:schemeClr val="tx2"/>
                </a:solidFill>
              </a:defRPr>
            </a:lvl1pPr>
          </a:lstStyle>
          <a:p>
            <a:r>
              <a:rPr lang="nl-NL"/>
              <a:t>Tekst</a:t>
            </a:r>
          </a:p>
          <a:p>
            <a:endParaRPr lang="nl-NL"/>
          </a:p>
        </p:txBody>
      </p:sp>
    </p:spTree>
    <p:extLst>
      <p:ext uri="{BB962C8B-B14F-4D97-AF65-F5344CB8AC3E}">
        <p14:creationId xmlns:p14="http://schemas.microsoft.com/office/powerpoint/2010/main" val="271667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lee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FAF3097-0FBC-0C42-8779-DF064E6D1AAA}"/>
              </a:ext>
            </a:extLst>
          </p:cNvPr>
          <p:cNvPicPr>
            <a:picLocks noChangeAspect="1"/>
          </p:cNvPicPr>
          <p:nvPr userDrawn="1"/>
        </p:nvPicPr>
        <p:blipFill>
          <a:blip r:embed="rId2"/>
          <a:stretch>
            <a:fillRect/>
          </a:stretch>
        </p:blipFill>
        <p:spPr>
          <a:xfrm>
            <a:off x="0" y="-9094"/>
            <a:ext cx="9144000" cy="5143500"/>
          </a:xfrm>
          <a:prstGeom prst="rect">
            <a:avLst/>
          </a:prstGeom>
        </p:spPr>
      </p:pic>
      <p:sp>
        <p:nvSpPr>
          <p:cNvPr id="6" name="Tijdelijke aanduiding voor tekst 4">
            <a:extLst>
              <a:ext uri="{FF2B5EF4-FFF2-40B4-BE49-F238E27FC236}">
                <a16:creationId xmlns:a16="http://schemas.microsoft.com/office/drawing/2014/main" id="{A6E10418-C231-EE46-A637-822FD5730F9E}"/>
              </a:ext>
            </a:extLst>
          </p:cNvPr>
          <p:cNvSpPr>
            <a:spLocks noGrp="1"/>
          </p:cNvSpPr>
          <p:nvPr>
            <p:ph type="body" sz="quarter" idx="10" hasCustomPrompt="1"/>
          </p:nvPr>
        </p:nvSpPr>
        <p:spPr>
          <a:xfrm>
            <a:off x="441042" y="484924"/>
            <a:ext cx="8251201" cy="1122023"/>
          </a:xfrm>
        </p:spPr>
        <p:txBody>
          <a:bodyPr wrap="square" anchor="b" anchorCtr="0">
            <a:normAutofit/>
          </a:bodyPr>
          <a:lstStyle>
            <a:lvl1pPr marL="0" indent="0">
              <a:buNone/>
              <a:defRPr sz="3750" b="1" i="0">
                <a:solidFill>
                  <a:schemeClr val="bg2"/>
                </a:solidFill>
                <a:latin typeface="+mj-lt"/>
                <a:cs typeface="Arial Black" panose="020B0604020202020204" pitchFamily="34" charset="0"/>
              </a:defRPr>
            </a:lvl1pPr>
          </a:lstStyle>
          <a:p>
            <a:r>
              <a:rPr lang="nl-NL"/>
              <a:t>KOP</a:t>
            </a:r>
          </a:p>
        </p:txBody>
      </p:sp>
      <p:sp>
        <p:nvSpPr>
          <p:cNvPr id="7" name="Tijdelijke aanduiding voor tekst 9">
            <a:extLst>
              <a:ext uri="{FF2B5EF4-FFF2-40B4-BE49-F238E27FC236}">
                <a16:creationId xmlns:a16="http://schemas.microsoft.com/office/drawing/2014/main" id="{9019A465-117B-3A4E-AC39-560AC8A3E94F}"/>
              </a:ext>
            </a:extLst>
          </p:cNvPr>
          <p:cNvSpPr>
            <a:spLocks noGrp="1"/>
          </p:cNvSpPr>
          <p:nvPr>
            <p:ph type="body" sz="quarter" idx="11"/>
          </p:nvPr>
        </p:nvSpPr>
        <p:spPr>
          <a:xfrm>
            <a:off x="441041" y="1726690"/>
            <a:ext cx="8251201" cy="2774553"/>
          </a:xfrm>
        </p:spPr>
        <p:txBody>
          <a:bodyPr>
            <a:noAutofit/>
          </a:bodyPr>
          <a:lstStyle>
            <a:lvl1pPr marL="0" indent="0">
              <a:buNone/>
              <a:defRPr sz="2250">
                <a:solidFill>
                  <a:schemeClr val="tx2"/>
                </a:solidFill>
              </a:defRPr>
            </a:lvl1pPr>
          </a:lstStyle>
          <a:p>
            <a:r>
              <a:rPr lang="nl-NL"/>
              <a:t>Tekst</a:t>
            </a:r>
          </a:p>
          <a:p>
            <a:endParaRPr lang="nl-NL"/>
          </a:p>
        </p:txBody>
      </p:sp>
    </p:spTree>
    <p:extLst>
      <p:ext uri="{BB962C8B-B14F-4D97-AF65-F5344CB8AC3E}">
        <p14:creationId xmlns:p14="http://schemas.microsoft.com/office/powerpoint/2010/main" val="734535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 y="5222"/>
            <a:ext cx="8388426" cy="648000"/>
          </a:xfrm>
          <a:prstGeom prst="rect">
            <a:avLst/>
          </a:prstGeom>
          <a:solidFill>
            <a:srgbClr val="00B050"/>
          </a:solidFill>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5E12F81-D2B0-4117-B176-C57075CC6925}" type="datetimeFigureOut">
              <a:rPr lang="nl-NL" smtClean="0"/>
              <a:t>18-4-2023</a:t>
            </a:fld>
            <a:endParaRPr lang="nl-NL"/>
          </a:p>
        </p:txBody>
      </p:sp>
      <p:sp>
        <p:nvSpPr>
          <p:cNvPr id="5" name="Tijdelijke aanduiding voor voettekst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56CD32F-3001-4087-B37F-3D5804073E1B}" type="slidenum">
              <a:rPr lang="nl-NL" smtClean="0"/>
              <a:t>‹#›</a:t>
            </a:fld>
            <a:endParaRPr lang="nl-NL"/>
          </a:p>
        </p:txBody>
      </p:sp>
      <p:pic>
        <p:nvPicPr>
          <p:cNvPr id="8" name="Picture 3"/>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8388424" y="0"/>
            <a:ext cx="755576" cy="64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113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6" r:id="rId5"/>
  </p:sldLayoutIdLst>
  <p:txStyles>
    <p:titleStyle>
      <a:lvl1pPr marL="0" indent="269875" algn="l" defTabSz="9144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2B26BF7-3D0A-3E47-AE6C-5D7604EEC80C}"/>
              </a:ext>
            </a:extLst>
          </p:cNvPr>
          <p:cNvSpPr>
            <a:spLocks noGrp="1"/>
          </p:cNvSpPr>
          <p:nvPr>
            <p:ph type="title"/>
          </p:nvPr>
        </p:nvSpPr>
        <p:spPr>
          <a:xfrm>
            <a:off x="628650" y="273844"/>
            <a:ext cx="7886700" cy="1095375"/>
          </a:xfrm>
          <a:prstGeom prst="rect">
            <a:avLst/>
          </a:prstGeom>
        </p:spPr>
        <p:txBody>
          <a:bodyPr vert="horz" lIns="91440" tIns="45720" rIns="91440" bIns="45720" rtlCol="0" anchor="ctr">
            <a:noAutofit/>
          </a:bodyPr>
          <a:lstStyle/>
          <a:p>
            <a:r>
              <a:rPr lang="nl-NL"/>
              <a:t>Klik om stijl te bewerken</a:t>
            </a:r>
          </a:p>
        </p:txBody>
      </p:sp>
      <p:sp>
        <p:nvSpPr>
          <p:cNvPr id="3" name="Tijdelijke aanduiding voor tekst 2">
            <a:extLst>
              <a:ext uri="{FF2B5EF4-FFF2-40B4-BE49-F238E27FC236}">
                <a16:creationId xmlns:a16="http://schemas.microsoft.com/office/drawing/2014/main" id="{0B8BD5DC-7D08-4D4E-A029-5F2A3169283E}"/>
              </a:ext>
            </a:extLst>
          </p:cNvPr>
          <p:cNvSpPr>
            <a:spLocks noGrp="1"/>
          </p:cNvSpPr>
          <p:nvPr>
            <p:ph type="body" idx="1"/>
          </p:nvPr>
        </p:nvSpPr>
        <p:spPr>
          <a:xfrm>
            <a:off x="628650" y="1554276"/>
            <a:ext cx="7886700" cy="3263504"/>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Tree>
    <p:extLst>
      <p:ext uri="{BB962C8B-B14F-4D97-AF65-F5344CB8AC3E}">
        <p14:creationId xmlns:p14="http://schemas.microsoft.com/office/powerpoint/2010/main" val="376139216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95" r:id="rId17"/>
    <p:sldLayoutId id="2147483798" r:id="rId18"/>
  </p:sldLayoutIdLst>
  <p:txStyles>
    <p:titleStyle>
      <a:lvl1pPr algn="l" defTabSz="685800" rtl="0" eaLnBrk="1" latinLnBrk="0" hangingPunct="1">
        <a:lnSpc>
          <a:spcPct val="90000"/>
        </a:lnSpc>
        <a:spcBef>
          <a:spcPct val="0"/>
        </a:spcBef>
        <a:buNone/>
        <a:defRPr sz="4500" b="1" i="0" kern="1200">
          <a:solidFill>
            <a:schemeClr val="tx1"/>
          </a:solidFill>
          <a:latin typeface="Arial Black" panose="020B0604020202020204" pitchFamily="34" charset="0"/>
          <a:ea typeface="+mj-ea"/>
          <a:cs typeface="Arial Black"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75"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Titelstijl van model bewerken</a:t>
            </a:r>
            <a:endParaRPr lang="nl-NL"/>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4CFC881-CE21-9A4C-B916-CFFD26A4F126}" type="datetimeFigureOut">
              <a:rPr lang="nl-NL" smtClean="0"/>
              <a:pPr/>
              <a:t>18-4-2023</a:t>
            </a:fld>
            <a:endParaRPr lang="nl-NL"/>
          </a:p>
        </p:txBody>
      </p:sp>
      <p:sp>
        <p:nvSpPr>
          <p:cNvPr id="5" name="Tijdelijke aanduiding voor voettekst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195E433-E450-8C44-A1E7-E8CEA71F15FE}" type="slidenum">
              <a:rPr lang="nl-NL" smtClean="0"/>
              <a:pPr/>
              <a:t>‹#›</a:t>
            </a:fld>
            <a:endParaRPr lang="nl-NL"/>
          </a:p>
        </p:txBody>
      </p:sp>
    </p:spTree>
    <p:extLst>
      <p:ext uri="{BB962C8B-B14F-4D97-AF65-F5344CB8AC3E}">
        <p14:creationId xmlns:p14="http://schemas.microsoft.com/office/powerpoint/2010/main" val="330998423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3.png"/><Relationship Id="rId1" Type="http://schemas.openxmlformats.org/officeDocument/2006/relationships/slideLayout" Target="../slideLayouts/slideLayout20.xml"/><Relationship Id="rId4" Type="http://schemas.openxmlformats.org/officeDocument/2006/relationships/hyperlink" Target="https://www.kijkophetnoorden.nl/online-magazine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netbeheernederland.nl/_upload/Files/Rapport_II3050_Scenario's_274.pdf" TargetMode="External"/><Relationship Id="rId7" Type="http://schemas.openxmlformats.org/officeDocument/2006/relationships/hyperlink" Target="https://www.nationaalklimaatplatform.nl/2447747.aspx?t=Eerste-rapportage-aan-minister" TargetMode="External"/><Relationship Id="rId2" Type="http://schemas.openxmlformats.org/officeDocument/2006/relationships/hyperlink" Target="https://www.etes2050.nl/publicaties/outlookenergiesysteem2050/default.aspx" TargetMode="Externa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emf"/></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hyperlink" Target="https://www.etes2050.nl/expertteam/default.asp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asunie.nl/nieuws/gasunie-onderzoekt-waterstofnetwerk-op-noordzee" TargetMode="External"/><Relationship Id="rId2" Type="http://schemas.openxmlformats.org/officeDocument/2006/relationships/image" Target="../media/image44.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hyperlink" Target="https://gzinext.nl/faq/" TargetMode="External"/><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hyperlink" Target="https://www.kijkophetnoorden.nl/groene-waterstofproductie-h%E2%82%82-hollandia-bereikt-nieuwe-fase-met-verleende-vergunning/" TargetMode="External"/><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23.png"/><Relationship Id="rId1" Type="http://schemas.openxmlformats.org/officeDocument/2006/relationships/slideLayout" Target="../slideLayouts/slideLayout20.xml"/><Relationship Id="rId5" Type="http://schemas.openxmlformats.org/officeDocument/2006/relationships/image" Target="../media/image51.emf"/><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eg"/></Relationships>
</file>

<file path=ppt/slides/_rels/slide20.xml.rels><?xml version="1.0" encoding="UTF-8" standalone="yes"?>
<Relationships xmlns="http://schemas.openxmlformats.org/package/2006/relationships"><Relationship Id="rId3" Type="http://schemas.openxmlformats.org/officeDocument/2006/relationships/hyperlink" Target="https://www.world-hydrogen-summit.com/" TargetMode="External"/><Relationship Id="rId2" Type="http://schemas.openxmlformats.org/officeDocument/2006/relationships/image" Target="../media/image52.png"/><Relationship Id="rId1" Type="http://schemas.openxmlformats.org/officeDocument/2006/relationships/slideLayout" Target="../slideLayouts/slideLayout22.xml"/><Relationship Id="rId4" Type="http://schemas.openxmlformats.org/officeDocument/2006/relationships/hyperlink" Target="https://youtu.be/YG-Ld2abooI"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vent.congresbureau.nl/newenergyforum/begin" TargetMode="External"/><Relationship Id="rId2" Type="http://schemas.openxmlformats.org/officeDocument/2006/relationships/image" Target="../media/image53.jp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linkedin.com/groups/8674196/" TargetMode="External"/><Relationship Id="rId1" Type="http://schemas.openxmlformats.org/officeDocument/2006/relationships/slideLayout" Target="../slideLayouts/slideLayout22.xml"/><Relationship Id="rId4" Type="http://schemas.openxmlformats.org/officeDocument/2006/relationships/image" Target="../media/image35.jp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mAB_XgNl1CQ" TargetMode="External"/><Relationship Id="rId2" Type="http://schemas.openxmlformats.org/officeDocument/2006/relationships/image" Target="../media/image36.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hydrogreenn"/>
          <p:cNvPicPr>
            <a:picLocks noChangeAspect="1" noChangeArrowheads="1"/>
          </p:cNvPicPr>
          <p:nvPr/>
        </p:nvPicPr>
        <p:blipFill rotWithShape="1">
          <a:blip r:embed="rId3">
            <a:extLst>
              <a:ext uri="{28A0092B-C50C-407E-A947-70E740481C1C}">
                <a14:useLocalDpi xmlns:a14="http://schemas.microsoft.com/office/drawing/2010/main" val="0"/>
              </a:ext>
            </a:extLst>
          </a:blip>
          <a:srcRect t="1929"/>
          <a:stretch/>
        </p:blipFill>
        <p:spPr bwMode="auto">
          <a:xfrm>
            <a:off x="0" y="648703"/>
            <a:ext cx="9144000" cy="34525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1213" y="4299942"/>
            <a:ext cx="9121574" cy="695081"/>
          </a:xfrm>
        </p:spPr>
        <p:txBody>
          <a:bodyPr>
            <a:normAutofit fontScale="47500" lnSpcReduction="20000"/>
          </a:bodyPr>
          <a:lstStyle/>
          <a:p>
            <a:pPr marL="0" indent="0" algn="ctr">
              <a:buNone/>
            </a:pPr>
            <a:r>
              <a:rPr lang="nl-NL" sz="7000" dirty="0"/>
              <a:t>De groene waterstofeconomie in Noord-Nederland</a:t>
            </a:r>
          </a:p>
          <a:p>
            <a:pPr marL="0" indent="0" algn="ctr">
              <a:buNone/>
            </a:pPr>
            <a:r>
              <a:rPr lang="nl-NL" sz="2800" dirty="0"/>
              <a:t>Waterstof het nieuwe aardgas</a:t>
            </a:r>
          </a:p>
          <a:p>
            <a:endParaRPr lang="en-US" dirty="0"/>
          </a:p>
        </p:txBody>
      </p:sp>
      <p:pic>
        <p:nvPicPr>
          <p:cNvPr id="5" name="Afbeelding 4"/>
          <p:cNvPicPr>
            <a:picLocks noChangeAspect="1"/>
          </p:cNvPicPr>
          <p:nvPr/>
        </p:nvPicPr>
        <p:blipFill rotWithShape="1">
          <a:blip r:embed="rId4" cstate="print">
            <a:extLst>
              <a:ext uri="{28A0092B-C50C-407E-A947-70E740481C1C}">
                <a14:useLocalDpi xmlns:a14="http://schemas.microsoft.com/office/drawing/2010/main" val="0"/>
              </a:ext>
            </a:extLst>
          </a:blip>
          <a:srcRect l="-416" t="777" r="-1"/>
          <a:stretch/>
        </p:blipFill>
        <p:spPr>
          <a:xfrm>
            <a:off x="-48898" y="26927"/>
            <a:ext cx="6193768" cy="4084475"/>
          </a:xfrm>
          <a:prstGeom prst="rect">
            <a:avLst/>
          </a:prstGeom>
        </p:spPr>
      </p:pic>
      <p:sp>
        <p:nvSpPr>
          <p:cNvPr id="2" name="Title 1"/>
          <p:cNvSpPr>
            <a:spLocks noGrp="1"/>
          </p:cNvSpPr>
          <p:nvPr>
            <p:ph type="title"/>
          </p:nvPr>
        </p:nvSpPr>
        <p:spPr>
          <a:xfrm>
            <a:off x="0" y="0"/>
            <a:ext cx="8388426" cy="648000"/>
          </a:xfrm>
        </p:spPr>
        <p:txBody>
          <a:bodyPr/>
          <a:lstStyle/>
          <a:p>
            <a:r>
              <a:rPr lang="nl-NL" dirty="0"/>
              <a:t>Hydrogreenn- De Groene waterstof booster</a:t>
            </a:r>
          </a:p>
        </p:txBody>
      </p:sp>
      <p:pic>
        <p:nvPicPr>
          <p:cNvPr id="6" name="Afbeelding 3"/>
          <p:cNvPicPr>
            <a:picLocks noChangeAspect="1"/>
          </p:cNvPicPr>
          <p:nvPr/>
        </p:nvPicPr>
        <p:blipFill rotWithShape="1">
          <a:blip r:embed="rId5"/>
          <a:srcRect b="17806"/>
          <a:stretch/>
        </p:blipFill>
        <p:spPr>
          <a:xfrm>
            <a:off x="0" y="674927"/>
            <a:ext cx="2555776" cy="1315959"/>
          </a:xfrm>
          <a:prstGeom prst="rect">
            <a:avLst/>
          </a:prstGeom>
        </p:spPr>
      </p:pic>
      <p:sp>
        <p:nvSpPr>
          <p:cNvPr id="4" name="TextBox 3"/>
          <p:cNvSpPr txBox="1"/>
          <p:nvPr/>
        </p:nvSpPr>
        <p:spPr>
          <a:xfrm>
            <a:off x="11213" y="3795886"/>
            <a:ext cx="68650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00"/>
                </a:solidFill>
                <a:effectLst/>
                <a:uLnTx/>
                <a:uFillTx/>
                <a:latin typeface="Calibri"/>
                <a:ea typeface="+mn-ea"/>
                <a:cs typeface="+mn-cs"/>
              </a:rPr>
              <a:t>Willem Hazenberg 18 April 23 </a:t>
            </a:r>
            <a:r>
              <a:rPr kumimoji="0" lang="nl-NL" sz="1800" b="0" i="0" u="none" strike="noStrike" kern="1200" cap="none" spc="0" normalizeH="0" baseline="0" noProof="0" dirty="0" err="1">
                <a:ln>
                  <a:noFill/>
                </a:ln>
                <a:solidFill>
                  <a:srgbClr val="FFFF00"/>
                </a:solidFill>
                <a:effectLst/>
                <a:uLnTx/>
                <a:uFillTx/>
                <a:latin typeface="Calibri"/>
                <a:ea typeface="+mn-ea"/>
                <a:cs typeface="+mn-cs"/>
              </a:rPr>
              <a:t>Intergas</a:t>
            </a:r>
            <a:r>
              <a:rPr kumimoji="0" lang="nl-NL" sz="1800" b="0" i="0" u="none" strike="noStrike" kern="1200" cap="none" spc="0" normalizeH="0" noProof="0" dirty="0">
                <a:ln>
                  <a:noFill/>
                </a:ln>
                <a:solidFill>
                  <a:srgbClr val="FFFF00"/>
                </a:solidFill>
                <a:effectLst/>
                <a:uLnTx/>
                <a:uFillTx/>
                <a:latin typeface="Calibri"/>
                <a:ea typeface="+mn-ea"/>
                <a:cs typeface="+mn-cs"/>
              </a:rPr>
              <a:t> – Coevorden</a:t>
            </a:r>
            <a:endParaRPr kumimoji="0" lang="nl-NL" sz="18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876809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6" descr="DC_Logo_Rood.png"/>
          <p:cNvPicPr>
            <a:picLocks noChangeAspect="1"/>
          </p:cNvPicPr>
          <p:nvPr/>
        </p:nvPicPr>
        <p:blipFill>
          <a:blip r:embed="rId2"/>
          <a:stretch>
            <a:fillRect/>
          </a:stretch>
        </p:blipFill>
        <p:spPr>
          <a:xfrm>
            <a:off x="8024806" y="4374474"/>
            <a:ext cx="910628" cy="714143"/>
          </a:xfrm>
          <a:prstGeom prst="rect">
            <a:avLst/>
          </a:prstGeom>
        </p:spPr>
      </p:pic>
      <p:sp>
        <p:nvSpPr>
          <p:cNvPr id="7" name="Title 1"/>
          <p:cNvSpPr txBox="1">
            <a:spLocks/>
          </p:cNvSpPr>
          <p:nvPr/>
        </p:nvSpPr>
        <p:spPr>
          <a:xfrm>
            <a:off x="457200" y="205979"/>
            <a:ext cx="8229600" cy="857250"/>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nl-NL" sz="2800" dirty="0">
                <a:solidFill>
                  <a:srgbClr val="4C6DA5"/>
                </a:solidFill>
              </a:rPr>
              <a:t>Drenthe College Waterstof in het Kijk op het Noorden April 2023</a:t>
            </a:r>
            <a:endParaRPr kumimoji="0" lang="nl-NL" sz="2700" b="0" i="0" u="none" strike="noStrike" kern="1200" cap="none" spc="0" normalizeH="0" baseline="0" noProof="0" dirty="0">
              <a:ln>
                <a:noFill/>
              </a:ln>
              <a:solidFill>
                <a:srgbClr val="89108B"/>
              </a:solidFill>
              <a:effectLst/>
              <a:uLnTx/>
              <a:uFillTx/>
              <a:latin typeface="Arial Black" panose="020B0A04020102020204"/>
              <a:ea typeface="+mj-ea"/>
              <a:cs typeface="+mj-cs"/>
            </a:endParaRPr>
          </a:p>
        </p:txBody>
      </p:sp>
      <p:pic>
        <p:nvPicPr>
          <p:cNvPr id="2" name="Afbeelding 1"/>
          <p:cNvPicPr>
            <a:picLocks noChangeAspect="1"/>
          </p:cNvPicPr>
          <p:nvPr/>
        </p:nvPicPr>
        <p:blipFill>
          <a:blip r:embed="rId3"/>
          <a:stretch>
            <a:fillRect/>
          </a:stretch>
        </p:blipFill>
        <p:spPr>
          <a:xfrm>
            <a:off x="539552" y="1333165"/>
            <a:ext cx="2951396" cy="3624141"/>
          </a:xfrm>
          <a:prstGeom prst="rect">
            <a:avLst/>
          </a:prstGeom>
        </p:spPr>
      </p:pic>
      <p:sp>
        <p:nvSpPr>
          <p:cNvPr id="4" name="Tekstvak 3"/>
          <p:cNvSpPr txBox="1"/>
          <p:nvPr/>
        </p:nvSpPr>
        <p:spPr>
          <a:xfrm>
            <a:off x="3824815" y="4269880"/>
            <a:ext cx="3888432" cy="923330"/>
          </a:xfrm>
          <a:prstGeom prst="rect">
            <a:avLst/>
          </a:prstGeom>
          <a:noFill/>
        </p:spPr>
        <p:txBody>
          <a:bodyPr wrap="square" rtlCol="0">
            <a:spAutoFit/>
          </a:bodyPr>
          <a:lstStyle/>
          <a:p>
            <a:r>
              <a:rPr lang="nl-NL" u="sng" dirty="0">
                <a:hlinkClick r:id="rId4"/>
              </a:rPr>
              <a:t>Kijk op het noorden: online magazines</a:t>
            </a:r>
            <a:endParaRPr lang="en-US" dirty="0"/>
          </a:p>
          <a:p>
            <a:endParaRPr lang="nl-NL" dirty="0"/>
          </a:p>
        </p:txBody>
      </p:sp>
      <p:sp>
        <p:nvSpPr>
          <p:cNvPr id="8" name="Tekstvak 7"/>
          <p:cNvSpPr txBox="1"/>
          <p:nvPr/>
        </p:nvSpPr>
        <p:spPr>
          <a:xfrm>
            <a:off x="3824815" y="1344765"/>
            <a:ext cx="4690864" cy="1323439"/>
          </a:xfrm>
          <a:prstGeom prst="rect">
            <a:avLst/>
          </a:prstGeom>
          <a:noFill/>
        </p:spPr>
        <p:txBody>
          <a:bodyPr wrap="square" rtlCol="0">
            <a:spAutoFit/>
          </a:bodyPr>
          <a:lstStyle/>
          <a:p>
            <a:r>
              <a:rPr lang="nl-NL" sz="2000" dirty="0">
                <a:solidFill>
                  <a:srgbClr val="4C6DA5"/>
                </a:solidFill>
              </a:rPr>
              <a:t>We starten in september 2023 voor het eerst met studenten met het keuzedeel  “waterstof in de industrie” voor het eerst in Emmen</a:t>
            </a:r>
            <a:r>
              <a:rPr lang="nl-NL" sz="2000" dirty="0"/>
              <a:t>.</a:t>
            </a:r>
          </a:p>
        </p:txBody>
      </p:sp>
      <p:sp>
        <p:nvSpPr>
          <p:cNvPr id="9" name="Tekstvak 8"/>
          <p:cNvSpPr txBox="1"/>
          <p:nvPr/>
        </p:nvSpPr>
        <p:spPr>
          <a:xfrm>
            <a:off x="3824815" y="2826778"/>
            <a:ext cx="4939498" cy="1015663"/>
          </a:xfrm>
          <a:prstGeom prst="rect">
            <a:avLst/>
          </a:prstGeom>
          <a:noFill/>
        </p:spPr>
        <p:txBody>
          <a:bodyPr wrap="square" rtlCol="0">
            <a:spAutoFit/>
          </a:bodyPr>
          <a:lstStyle/>
          <a:p>
            <a:r>
              <a:rPr lang="nl-NL" sz="2000" dirty="0">
                <a:solidFill>
                  <a:srgbClr val="4C6DA5"/>
                </a:solidFill>
              </a:rPr>
              <a:t>We bieden van september 2023 in Assen de modules waterstof in de mobiliteit en de basismodule waterstoftechnologie</a:t>
            </a:r>
          </a:p>
        </p:txBody>
      </p:sp>
    </p:spTree>
    <p:extLst>
      <p:ext uri="{BB962C8B-B14F-4D97-AF65-F5344CB8AC3E}">
        <p14:creationId xmlns:p14="http://schemas.microsoft.com/office/powerpoint/2010/main" val="3071430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3200" dirty="0">
                <a:solidFill>
                  <a:srgbClr val="0070C0"/>
                </a:solidFill>
              </a:rPr>
              <a:t>Nieuwe rapporten</a:t>
            </a:r>
          </a:p>
        </p:txBody>
      </p:sp>
      <p:sp>
        <p:nvSpPr>
          <p:cNvPr id="5" name="TextBox 4"/>
          <p:cNvSpPr txBox="1"/>
          <p:nvPr/>
        </p:nvSpPr>
        <p:spPr>
          <a:xfrm>
            <a:off x="69103" y="4039988"/>
            <a:ext cx="2462405" cy="338554"/>
          </a:xfrm>
          <a:prstGeom prst="rect">
            <a:avLst/>
          </a:prstGeom>
          <a:noFill/>
        </p:spPr>
        <p:txBody>
          <a:bodyPr wrap="none" rtlCol="0">
            <a:spAutoFit/>
          </a:bodyPr>
          <a:lstStyle/>
          <a:p>
            <a:r>
              <a:rPr lang="nl-NL" sz="1600" dirty="0">
                <a:hlinkClick r:id="rId2"/>
              </a:rPr>
              <a:t>EZK April 2023</a:t>
            </a:r>
            <a:r>
              <a:rPr lang="nl-NL" sz="1600" dirty="0"/>
              <a:t> – 199*H2</a:t>
            </a:r>
            <a:endParaRPr lang="nl-NL" dirty="0"/>
          </a:p>
        </p:txBody>
      </p:sp>
      <p:sp>
        <p:nvSpPr>
          <p:cNvPr id="7" name="TextBox 6"/>
          <p:cNvSpPr txBox="1"/>
          <p:nvPr/>
        </p:nvSpPr>
        <p:spPr>
          <a:xfrm>
            <a:off x="2597542" y="4039988"/>
            <a:ext cx="3774658" cy="369332"/>
          </a:xfrm>
          <a:prstGeom prst="rect">
            <a:avLst/>
          </a:prstGeom>
          <a:noFill/>
        </p:spPr>
        <p:txBody>
          <a:bodyPr wrap="square" rtlCol="0">
            <a:spAutoFit/>
          </a:bodyPr>
          <a:lstStyle/>
          <a:p>
            <a:r>
              <a:rPr lang="nl-NL" dirty="0">
                <a:hlinkClick r:id="rId3"/>
              </a:rPr>
              <a:t>Netbeheer Nederland 6 april 23</a:t>
            </a:r>
            <a:endParaRPr lang="nl-NL" dirty="0"/>
          </a:p>
        </p:txBody>
      </p:sp>
      <p:pic>
        <p:nvPicPr>
          <p:cNvPr id="10" name="Tijdelijke aanduiding voor inhoud 9"/>
          <p:cNvPicPr>
            <a:picLocks noGrp="1" noChangeAspect="1"/>
          </p:cNvPicPr>
          <p:nvPr>
            <p:ph idx="1"/>
          </p:nvPr>
        </p:nvPicPr>
        <p:blipFill>
          <a:blip r:embed="rId4"/>
          <a:stretch>
            <a:fillRect/>
          </a:stretch>
        </p:blipFill>
        <p:spPr>
          <a:xfrm>
            <a:off x="395536" y="1066265"/>
            <a:ext cx="2202007" cy="2853172"/>
          </a:xfrm>
          <a:prstGeom prst="rect">
            <a:avLst/>
          </a:prstGeom>
        </p:spPr>
      </p:pic>
      <p:pic>
        <p:nvPicPr>
          <p:cNvPr id="11" name="Afbeelding 10"/>
          <p:cNvPicPr>
            <a:picLocks noChangeAspect="1"/>
          </p:cNvPicPr>
          <p:nvPr/>
        </p:nvPicPr>
        <p:blipFill>
          <a:blip r:embed="rId5"/>
          <a:stretch>
            <a:fillRect/>
          </a:stretch>
        </p:blipFill>
        <p:spPr>
          <a:xfrm>
            <a:off x="3059832" y="1045668"/>
            <a:ext cx="2103931" cy="2994320"/>
          </a:xfrm>
          <a:prstGeom prst="rect">
            <a:avLst/>
          </a:prstGeom>
        </p:spPr>
      </p:pic>
      <p:pic>
        <p:nvPicPr>
          <p:cNvPr id="7170" name="Picture 2" descr="https://www.nationaalklimaatplatform.nl/Communities/Common/Images/Nationaal%20Klimaat%20Platform/Aantekening%202023-04-11%2016531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6216" y="1045363"/>
            <a:ext cx="2184177" cy="2948835"/>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p:cNvSpPr txBox="1"/>
          <p:nvPr/>
        </p:nvSpPr>
        <p:spPr>
          <a:xfrm>
            <a:off x="6516216" y="4039988"/>
            <a:ext cx="2160240" cy="369332"/>
          </a:xfrm>
          <a:prstGeom prst="rect">
            <a:avLst/>
          </a:prstGeom>
          <a:noFill/>
        </p:spPr>
        <p:txBody>
          <a:bodyPr wrap="square" rtlCol="0">
            <a:spAutoFit/>
          </a:bodyPr>
          <a:lstStyle/>
          <a:p>
            <a:r>
              <a:rPr lang="nl-NL" dirty="0">
                <a:hlinkClick r:id="rId7"/>
              </a:rPr>
              <a:t>Link 12 april 2023</a:t>
            </a:r>
            <a:r>
              <a:rPr lang="nl-NL" dirty="0"/>
              <a:t> </a:t>
            </a:r>
          </a:p>
        </p:txBody>
      </p:sp>
    </p:spTree>
    <p:extLst>
      <p:ext uri="{BB962C8B-B14F-4D97-AF65-F5344CB8AC3E}">
        <p14:creationId xmlns:p14="http://schemas.microsoft.com/office/powerpoint/2010/main" val="3543750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Expertteam energiesysteem 2050</a:t>
            </a:r>
          </a:p>
        </p:txBody>
      </p:sp>
      <p:sp>
        <p:nvSpPr>
          <p:cNvPr id="3" name="Tijdelijke aanduiding voor inhoud 2"/>
          <p:cNvSpPr>
            <a:spLocks noGrp="1"/>
          </p:cNvSpPr>
          <p:nvPr>
            <p:ph idx="1"/>
          </p:nvPr>
        </p:nvSpPr>
        <p:spPr>
          <a:xfrm>
            <a:off x="198038" y="1131590"/>
            <a:ext cx="6102154" cy="3096344"/>
          </a:xfrm>
        </p:spPr>
        <p:txBody>
          <a:bodyPr>
            <a:normAutofit fontScale="92500" lnSpcReduction="10000"/>
          </a:bodyPr>
          <a:lstStyle/>
          <a:p>
            <a:r>
              <a:rPr lang="nl-NL" dirty="0">
                <a:solidFill>
                  <a:srgbClr val="4C6DA5"/>
                </a:solidFill>
              </a:rPr>
              <a:t>Veel expert in hun vakgebied, maar nagenoeg geen deskundigen op harde energietechniek. </a:t>
            </a:r>
          </a:p>
          <a:p>
            <a:endParaRPr lang="nl-NL" dirty="0">
              <a:solidFill>
                <a:srgbClr val="4C6DA5"/>
              </a:solidFill>
            </a:endParaRPr>
          </a:p>
          <a:p>
            <a:r>
              <a:rPr lang="nl-NL" dirty="0">
                <a:solidFill>
                  <a:srgbClr val="4C6DA5"/>
                </a:solidFill>
              </a:rPr>
              <a:t>Het rapport benadrukt verder niet alleen de positieve effecten op het klimaat, maar ook op zaken als onderwijs en gezondheid in een gemeenschap. Daarmee is het onderzoek nadrukkelijk niet alleen technisch ingestoken, maar benaderd het duurzaamheid vanuit een brede blik</a:t>
            </a:r>
          </a:p>
          <a:p>
            <a:endParaRPr lang="nl-NL" dirty="0">
              <a:solidFill>
                <a:srgbClr val="4C6DA5"/>
              </a:solidFill>
            </a:endParaRPr>
          </a:p>
          <a:p>
            <a:r>
              <a:rPr lang="nl-NL" sz="1900" dirty="0">
                <a:solidFill>
                  <a:srgbClr val="4C6DA5"/>
                </a:solidFill>
              </a:rPr>
              <a:t>In het Nationaal Plan Energiesysteem 2050 (NPE). presenteert het kabinet haar beleidsplannen op dit gebied eind 2023.</a:t>
            </a:r>
          </a:p>
        </p:txBody>
      </p:sp>
      <p:pic>
        <p:nvPicPr>
          <p:cNvPr id="6" name="Afbeelding 5"/>
          <p:cNvPicPr>
            <a:picLocks noChangeAspect="1"/>
          </p:cNvPicPr>
          <p:nvPr/>
        </p:nvPicPr>
        <p:blipFill>
          <a:blip r:embed="rId3"/>
          <a:stretch>
            <a:fillRect/>
          </a:stretch>
        </p:blipFill>
        <p:spPr>
          <a:xfrm>
            <a:off x="6515788" y="963001"/>
            <a:ext cx="2448272" cy="3449838"/>
          </a:xfrm>
          <a:prstGeom prst="rect">
            <a:avLst/>
          </a:prstGeom>
        </p:spPr>
      </p:pic>
      <p:sp>
        <p:nvSpPr>
          <p:cNvPr id="7" name="Tekstvak 6"/>
          <p:cNvSpPr txBox="1"/>
          <p:nvPr/>
        </p:nvSpPr>
        <p:spPr>
          <a:xfrm>
            <a:off x="199285" y="4221173"/>
            <a:ext cx="2557110" cy="369332"/>
          </a:xfrm>
          <a:prstGeom prst="rect">
            <a:avLst/>
          </a:prstGeom>
          <a:noFill/>
        </p:spPr>
        <p:txBody>
          <a:bodyPr wrap="none" rtlCol="0">
            <a:spAutoFit/>
          </a:bodyPr>
          <a:lstStyle/>
          <a:p>
            <a:r>
              <a:rPr lang="nl-NL" dirty="0">
                <a:hlinkClick r:id="rId4"/>
              </a:rPr>
              <a:t>Link naar ETES2050.nl</a:t>
            </a:r>
            <a:endParaRPr lang="nl-NL" dirty="0"/>
          </a:p>
        </p:txBody>
      </p:sp>
    </p:spTree>
    <p:extLst>
      <p:ext uri="{BB962C8B-B14F-4D97-AF65-F5344CB8AC3E}">
        <p14:creationId xmlns:p14="http://schemas.microsoft.com/office/powerpoint/2010/main" val="986522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HyNorth Keten projectplan rapporten die er aankomen (mei 23)</a:t>
            </a:r>
          </a:p>
        </p:txBody>
      </p:sp>
      <p:pic>
        <p:nvPicPr>
          <p:cNvPr id="4" name="Tijdelijke aanduiding voor inhoud 3"/>
          <p:cNvPicPr>
            <a:picLocks noGrp="1" noChangeAspect="1"/>
          </p:cNvPicPr>
          <p:nvPr>
            <p:ph idx="1"/>
          </p:nvPr>
        </p:nvPicPr>
        <p:blipFill>
          <a:blip r:embed="rId2"/>
          <a:stretch>
            <a:fillRect/>
          </a:stretch>
        </p:blipFill>
        <p:spPr>
          <a:xfrm>
            <a:off x="3203848" y="905868"/>
            <a:ext cx="5480948" cy="3557588"/>
          </a:xfrm>
          <a:prstGeom prst="rect">
            <a:avLst/>
          </a:prstGeom>
        </p:spPr>
      </p:pic>
      <p:pic>
        <p:nvPicPr>
          <p:cNvPr id="5" name="Afbeelding 4"/>
          <p:cNvPicPr>
            <a:picLocks noChangeAspect="1"/>
          </p:cNvPicPr>
          <p:nvPr/>
        </p:nvPicPr>
        <p:blipFill>
          <a:blip r:embed="rId3"/>
          <a:stretch>
            <a:fillRect/>
          </a:stretch>
        </p:blipFill>
        <p:spPr>
          <a:xfrm>
            <a:off x="395536" y="894137"/>
            <a:ext cx="2079626" cy="3538065"/>
          </a:xfrm>
          <a:prstGeom prst="rect">
            <a:avLst/>
          </a:prstGeom>
        </p:spPr>
      </p:pic>
    </p:spTree>
    <p:extLst>
      <p:ext uri="{BB962C8B-B14F-4D97-AF65-F5344CB8AC3E}">
        <p14:creationId xmlns:p14="http://schemas.microsoft.com/office/powerpoint/2010/main" val="1224571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Gasunie Noordzee waterstofnetwerk</a:t>
            </a:r>
          </a:p>
        </p:txBody>
      </p:sp>
      <p:pic>
        <p:nvPicPr>
          <p:cNvPr id="8194" name="Picture 2" descr="https://www.gasunie.nl/uploads/1920/f08bd3c0-4395-5c1b-8d4e-653d25a7db10/3346279518/2.%20Hydrogen%20network_incl.%20offshore%20-%20website%20-%20originee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987574"/>
            <a:ext cx="6324600" cy="3557588"/>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323528" y="1419622"/>
            <a:ext cx="1531188" cy="369332"/>
          </a:xfrm>
          <a:prstGeom prst="rect">
            <a:avLst/>
          </a:prstGeom>
          <a:noFill/>
        </p:spPr>
        <p:txBody>
          <a:bodyPr wrap="none" rtlCol="0">
            <a:spAutoFit/>
          </a:bodyPr>
          <a:lstStyle/>
          <a:p>
            <a:r>
              <a:rPr lang="nl-NL" dirty="0">
                <a:hlinkClick r:id="rId3"/>
              </a:rPr>
              <a:t>Link Gasunie</a:t>
            </a:r>
            <a:endParaRPr lang="nl-NL" dirty="0"/>
          </a:p>
        </p:txBody>
      </p:sp>
    </p:spTree>
    <p:extLst>
      <p:ext uri="{BB962C8B-B14F-4D97-AF65-F5344CB8AC3E}">
        <p14:creationId xmlns:p14="http://schemas.microsoft.com/office/powerpoint/2010/main" val="1655013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Project Waterstofwijk Hoogeveen</a:t>
            </a:r>
          </a:p>
        </p:txBody>
      </p:sp>
      <p:sp>
        <p:nvSpPr>
          <p:cNvPr id="3" name="Content Placeholder 2"/>
          <p:cNvSpPr>
            <a:spLocks noGrp="1"/>
          </p:cNvSpPr>
          <p:nvPr>
            <p:ph idx="1"/>
          </p:nvPr>
        </p:nvSpPr>
        <p:spPr>
          <a:xfrm>
            <a:off x="5508105" y="1015924"/>
            <a:ext cx="3473970" cy="3457425"/>
          </a:xfrm>
        </p:spPr>
        <p:txBody>
          <a:bodyPr/>
          <a:lstStyle/>
          <a:p>
            <a:r>
              <a:rPr lang="nl-NL" dirty="0"/>
              <a:t>Netbeheerder Rendo wacht op toestemming van ACM om waterstof te mogen transporteren in haar nieuw aan te leggen gasnet en bestaande net.</a:t>
            </a:r>
          </a:p>
          <a:p>
            <a:endParaRPr lang="nl-NL" dirty="0"/>
          </a:p>
          <a:p>
            <a:r>
              <a:rPr lang="nl-NL" dirty="0"/>
              <a:t>Plan is om de eerste “18 woningen” uit bestaande bouw om te zetten op waterstof in sept. 23.</a:t>
            </a:r>
          </a:p>
          <a:p>
            <a:endParaRPr lang="nl-NL" dirty="0"/>
          </a:p>
        </p:txBody>
      </p:sp>
      <p:pic>
        <p:nvPicPr>
          <p:cNvPr id="5" name="Picture 4"/>
          <p:cNvPicPr/>
          <p:nvPr/>
        </p:nvPicPr>
        <p:blipFill>
          <a:blip r:embed="rId2"/>
          <a:stretch>
            <a:fillRect/>
          </a:stretch>
        </p:blipFill>
        <p:spPr>
          <a:xfrm>
            <a:off x="174377" y="996998"/>
            <a:ext cx="5261719" cy="2870896"/>
          </a:xfrm>
          <a:prstGeom prst="rect">
            <a:avLst/>
          </a:prstGeom>
        </p:spPr>
      </p:pic>
    </p:spTree>
    <p:extLst>
      <p:ext uri="{BB962C8B-B14F-4D97-AF65-F5344CB8AC3E}">
        <p14:creationId xmlns:p14="http://schemas.microsoft.com/office/powerpoint/2010/main" val="3096865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NAM GZI-Next 4 MW  600 T/jaar ( </a:t>
            </a:r>
            <a:r>
              <a:rPr lang="nl-NL" dirty="0" err="1"/>
              <a:t>Uitbreidbaar</a:t>
            </a:r>
            <a:r>
              <a:rPr lang="nl-NL" dirty="0"/>
              <a:t> tot 10 MW) Emmen</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843558"/>
            <a:ext cx="7434632" cy="3557588"/>
          </a:xfrm>
        </p:spPr>
      </p:pic>
      <p:sp>
        <p:nvSpPr>
          <p:cNvPr id="5" name="Tekstvak 4"/>
          <p:cNvSpPr txBox="1"/>
          <p:nvPr/>
        </p:nvSpPr>
        <p:spPr>
          <a:xfrm>
            <a:off x="251520" y="4083918"/>
            <a:ext cx="1646669" cy="369332"/>
          </a:xfrm>
          <a:prstGeom prst="rect">
            <a:avLst/>
          </a:prstGeom>
          <a:noFill/>
        </p:spPr>
        <p:txBody>
          <a:bodyPr wrap="none" rtlCol="0">
            <a:spAutoFit/>
          </a:bodyPr>
          <a:lstStyle/>
          <a:p>
            <a:r>
              <a:rPr lang="nl-NL" dirty="0">
                <a:hlinkClick r:id="rId3"/>
              </a:rPr>
              <a:t>GZI-Next FAQ</a:t>
            </a:r>
            <a:endParaRPr lang="nl-NL" dirty="0"/>
          </a:p>
        </p:txBody>
      </p:sp>
    </p:spTree>
    <p:extLst>
      <p:ext uri="{BB962C8B-B14F-4D97-AF65-F5344CB8AC3E}">
        <p14:creationId xmlns:p14="http://schemas.microsoft.com/office/powerpoint/2010/main" val="768743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H2Hollandia 5 MW Nieuw-Buinen – 300 Ton/jaar</a:t>
            </a:r>
          </a:p>
        </p:txBody>
      </p:sp>
      <p:pic>
        <p:nvPicPr>
          <p:cNvPr id="12290" name="Picture 2" descr="Groene waterstofproductie H₂ Hollandia bereikt nieuwe fase met verleende vergunn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843558"/>
            <a:ext cx="5338808" cy="3557588"/>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6012160" y="1347614"/>
            <a:ext cx="2538131" cy="2246769"/>
          </a:xfrm>
          <a:prstGeom prst="rect">
            <a:avLst/>
          </a:prstGeom>
          <a:noFill/>
        </p:spPr>
        <p:txBody>
          <a:bodyPr wrap="none" rtlCol="0">
            <a:spAutoFit/>
          </a:bodyPr>
          <a:lstStyle/>
          <a:p>
            <a:r>
              <a:rPr lang="nl-NL" sz="2000" dirty="0">
                <a:solidFill>
                  <a:srgbClr val="4C6DA5"/>
                </a:solidFill>
              </a:rPr>
              <a:t>Project van </a:t>
            </a:r>
          </a:p>
          <a:p>
            <a:r>
              <a:rPr lang="nl-NL" sz="2000" dirty="0" err="1">
                <a:solidFill>
                  <a:srgbClr val="4C6DA5"/>
                </a:solidFill>
              </a:rPr>
              <a:t>Avitec</a:t>
            </a:r>
            <a:r>
              <a:rPr lang="nl-NL" sz="2000" dirty="0">
                <a:solidFill>
                  <a:srgbClr val="4C6DA5"/>
                </a:solidFill>
              </a:rPr>
              <a:t>;</a:t>
            </a:r>
          </a:p>
          <a:p>
            <a:r>
              <a:rPr lang="nl-NL" sz="2000" dirty="0" err="1">
                <a:solidFill>
                  <a:srgbClr val="4C6DA5"/>
                </a:solidFill>
              </a:rPr>
              <a:t>Solarfields.en</a:t>
            </a:r>
            <a:endParaRPr lang="nl-NL" sz="2000" dirty="0">
              <a:solidFill>
                <a:srgbClr val="4C6DA5"/>
              </a:solidFill>
            </a:endParaRPr>
          </a:p>
          <a:p>
            <a:r>
              <a:rPr lang="nl-NL" sz="2000" dirty="0">
                <a:solidFill>
                  <a:srgbClr val="4C6DA5"/>
                </a:solidFill>
              </a:rPr>
              <a:t>Repowered </a:t>
            </a:r>
          </a:p>
          <a:p>
            <a:endParaRPr lang="nl-NL" sz="2000" dirty="0">
              <a:solidFill>
                <a:srgbClr val="4C6DA5"/>
              </a:solidFill>
            </a:endParaRPr>
          </a:p>
          <a:p>
            <a:r>
              <a:rPr lang="nl-NL" sz="2000" dirty="0">
                <a:solidFill>
                  <a:srgbClr val="4C6DA5"/>
                </a:solidFill>
              </a:rPr>
              <a:t>Vergunning verleend</a:t>
            </a:r>
          </a:p>
          <a:p>
            <a:r>
              <a:rPr lang="nl-NL" sz="2000" dirty="0">
                <a:solidFill>
                  <a:srgbClr val="4C6DA5"/>
                </a:solidFill>
              </a:rPr>
              <a:t>Zit nu in tenderfase</a:t>
            </a:r>
          </a:p>
        </p:txBody>
      </p:sp>
      <p:sp>
        <p:nvSpPr>
          <p:cNvPr id="5" name="Tekstvak 4"/>
          <p:cNvSpPr txBox="1"/>
          <p:nvPr/>
        </p:nvSpPr>
        <p:spPr>
          <a:xfrm>
            <a:off x="6012160" y="4083918"/>
            <a:ext cx="607859" cy="369332"/>
          </a:xfrm>
          <a:prstGeom prst="rect">
            <a:avLst/>
          </a:prstGeom>
          <a:noFill/>
        </p:spPr>
        <p:txBody>
          <a:bodyPr wrap="none" rtlCol="0">
            <a:spAutoFit/>
          </a:bodyPr>
          <a:lstStyle/>
          <a:p>
            <a:r>
              <a:rPr lang="nl-NL" dirty="0">
                <a:hlinkClick r:id="rId3"/>
              </a:rPr>
              <a:t>Link</a:t>
            </a:r>
            <a:endParaRPr lang="nl-NL" dirty="0"/>
          </a:p>
        </p:txBody>
      </p:sp>
    </p:spTree>
    <p:extLst>
      <p:ext uri="{BB962C8B-B14F-4D97-AF65-F5344CB8AC3E}">
        <p14:creationId xmlns:p14="http://schemas.microsoft.com/office/powerpoint/2010/main" val="1269981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NAM onderzoek waterstof in Gasvelden</a:t>
            </a:r>
          </a:p>
        </p:txBody>
      </p:sp>
      <p:pic>
        <p:nvPicPr>
          <p:cNvPr id="4" name="Tijdelijke aanduiding voor inhoud 3"/>
          <p:cNvPicPr>
            <a:picLocks noGrp="1" noChangeAspect="1"/>
          </p:cNvPicPr>
          <p:nvPr>
            <p:ph idx="1"/>
          </p:nvPr>
        </p:nvPicPr>
        <p:blipFill>
          <a:blip r:embed="rId2"/>
          <a:stretch>
            <a:fillRect/>
          </a:stretch>
        </p:blipFill>
        <p:spPr>
          <a:xfrm>
            <a:off x="1280626" y="901700"/>
            <a:ext cx="6582747" cy="3557588"/>
          </a:xfrm>
          <a:prstGeom prst="rect">
            <a:avLst/>
          </a:prstGeom>
        </p:spPr>
      </p:pic>
    </p:spTree>
    <p:extLst>
      <p:ext uri="{BB962C8B-B14F-4D97-AF65-F5344CB8AC3E}">
        <p14:creationId xmlns:p14="http://schemas.microsoft.com/office/powerpoint/2010/main" val="2731952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6" descr="DC_Logo_Rood.png"/>
          <p:cNvPicPr>
            <a:picLocks noChangeAspect="1"/>
          </p:cNvPicPr>
          <p:nvPr/>
        </p:nvPicPr>
        <p:blipFill>
          <a:blip r:embed="rId2"/>
          <a:stretch>
            <a:fillRect/>
          </a:stretch>
        </p:blipFill>
        <p:spPr>
          <a:xfrm>
            <a:off x="8024806" y="4374474"/>
            <a:ext cx="910628" cy="714143"/>
          </a:xfrm>
          <a:prstGeom prst="rect">
            <a:avLst/>
          </a:prstGeom>
        </p:spPr>
      </p:pic>
      <p:sp>
        <p:nvSpPr>
          <p:cNvPr id="7" name="Title 1"/>
          <p:cNvSpPr txBox="1">
            <a:spLocks/>
          </p:cNvSpPr>
          <p:nvPr/>
        </p:nvSpPr>
        <p:spPr>
          <a:xfrm>
            <a:off x="457200" y="205979"/>
            <a:ext cx="8229600" cy="857250"/>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nl-NL" sz="2800" dirty="0">
                <a:solidFill>
                  <a:srgbClr val="4C6DA5"/>
                </a:solidFill>
              </a:rPr>
              <a:t>Hydrogen </a:t>
            </a:r>
            <a:r>
              <a:rPr lang="nl-NL" sz="2800" dirty="0" err="1">
                <a:solidFill>
                  <a:srgbClr val="4C6DA5"/>
                </a:solidFill>
              </a:rPr>
              <a:t>Valley</a:t>
            </a:r>
            <a:r>
              <a:rPr lang="nl-NL" sz="2800" dirty="0">
                <a:solidFill>
                  <a:srgbClr val="4C6DA5"/>
                </a:solidFill>
              </a:rPr>
              <a:t> Campus Europe</a:t>
            </a:r>
            <a:endParaRPr kumimoji="0" lang="nl-NL" sz="2700" b="0" i="0" u="none" strike="noStrike" kern="1200" cap="none" spc="0" normalizeH="0" baseline="0" noProof="0" dirty="0">
              <a:ln>
                <a:noFill/>
              </a:ln>
              <a:solidFill>
                <a:srgbClr val="89108B"/>
              </a:solidFill>
              <a:effectLst/>
              <a:uLnTx/>
              <a:uFillTx/>
              <a:latin typeface="Arial Black" panose="020B0A04020102020204"/>
              <a:ea typeface="+mj-ea"/>
              <a:cs typeface="+mj-cs"/>
            </a:endParaRPr>
          </a:p>
        </p:txBody>
      </p:sp>
      <p:pic>
        <p:nvPicPr>
          <p:cNvPr id="8" name="Picture 7"/>
          <p:cNvPicPr>
            <a:picLocks noChangeAspect="1"/>
          </p:cNvPicPr>
          <p:nvPr/>
        </p:nvPicPr>
        <p:blipFill>
          <a:blip r:embed="rId3"/>
          <a:stretch>
            <a:fillRect/>
          </a:stretch>
        </p:blipFill>
        <p:spPr>
          <a:xfrm>
            <a:off x="5465846" y="3726036"/>
            <a:ext cx="2441650" cy="1422463"/>
          </a:xfrm>
          <a:prstGeom prst="rect">
            <a:avLst/>
          </a:prstGeom>
        </p:spPr>
      </p:pic>
      <p:sp>
        <p:nvSpPr>
          <p:cNvPr id="9" name="TextBox 8"/>
          <p:cNvSpPr txBox="1"/>
          <p:nvPr/>
        </p:nvSpPr>
        <p:spPr>
          <a:xfrm>
            <a:off x="272198" y="3912809"/>
            <a:ext cx="5193648" cy="1200329"/>
          </a:xfrm>
          <a:prstGeom prst="rect">
            <a:avLst/>
          </a:prstGeom>
          <a:noFill/>
        </p:spPr>
        <p:txBody>
          <a:bodyPr wrap="square" rtlCol="0">
            <a:spAutoFit/>
          </a:bodyPr>
          <a:lstStyle/>
          <a:p>
            <a:r>
              <a:rPr lang="nl-NL" dirty="0">
                <a:solidFill>
                  <a:srgbClr val="4C6DA5"/>
                </a:solidFill>
              </a:rPr>
              <a:t>Project omvang 60-150 miljoen en men verwacht geld uit Just </a:t>
            </a:r>
            <a:r>
              <a:rPr lang="nl-NL" dirty="0" err="1">
                <a:solidFill>
                  <a:srgbClr val="4C6DA5"/>
                </a:solidFill>
              </a:rPr>
              <a:t>Transition</a:t>
            </a:r>
            <a:r>
              <a:rPr lang="nl-NL" dirty="0">
                <a:solidFill>
                  <a:srgbClr val="4C6DA5"/>
                </a:solidFill>
              </a:rPr>
              <a:t> funds.  Uit JTF funds zou de maximum subsidie 10 miljoen kunnen zijn.  Aanvraag is ingediend.</a:t>
            </a:r>
          </a:p>
        </p:txBody>
      </p:sp>
      <p:grpSp>
        <p:nvGrpSpPr>
          <p:cNvPr id="10" name="Groep 26">
            <a:extLst>
              <a:ext uri="{FF2B5EF4-FFF2-40B4-BE49-F238E27FC236}">
                <a16:creationId xmlns:a16="http://schemas.microsoft.com/office/drawing/2014/main" id="{C757C91D-87E8-F755-9ECB-D2E97F6DDB82}"/>
              </a:ext>
            </a:extLst>
          </p:cNvPr>
          <p:cNvGrpSpPr/>
          <p:nvPr/>
        </p:nvGrpSpPr>
        <p:grpSpPr>
          <a:xfrm>
            <a:off x="3266114" y="966531"/>
            <a:ext cx="5877886" cy="2965700"/>
            <a:chOff x="1219200" y="3269222"/>
            <a:chExt cx="6624445" cy="3378662"/>
          </a:xfrm>
        </p:grpSpPr>
        <p:grpSp>
          <p:nvGrpSpPr>
            <p:cNvPr id="11" name="Groep 4">
              <a:extLst>
                <a:ext uri="{FF2B5EF4-FFF2-40B4-BE49-F238E27FC236}">
                  <a16:creationId xmlns:a16="http://schemas.microsoft.com/office/drawing/2014/main" id="{FF279274-BFAC-3009-0F1D-71CFBB9976EA}"/>
                </a:ext>
              </a:extLst>
            </p:cNvPr>
            <p:cNvGrpSpPr/>
            <p:nvPr/>
          </p:nvGrpSpPr>
          <p:grpSpPr>
            <a:xfrm>
              <a:off x="1219200" y="3291597"/>
              <a:ext cx="5826162" cy="2804403"/>
              <a:chOff x="1219200" y="3291597"/>
              <a:chExt cx="5826162" cy="2804403"/>
            </a:xfrm>
          </p:grpSpPr>
          <p:pic>
            <p:nvPicPr>
              <p:cNvPr id="18" name="Afbeelding 5">
                <a:extLst>
                  <a:ext uri="{FF2B5EF4-FFF2-40B4-BE49-F238E27FC236}">
                    <a16:creationId xmlns:a16="http://schemas.microsoft.com/office/drawing/2014/main" id="{93246D92-9738-F822-EDA9-1CE420E4E8A8}"/>
                  </a:ext>
                </a:extLst>
              </p:cNvPr>
              <p:cNvPicPr>
                <a:picLocks noChangeAspect="1"/>
              </p:cNvPicPr>
              <p:nvPr/>
            </p:nvPicPr>
            <p:blipFill rotWithShape="1">
              <a:blip r:embed="rId4">
                <a:clrChange>
                  <a:clrFrom>
                    <a:srgbClr val="FFFF80"/>
                  </a:clrFrom>
                  <a:clrTo>
                    <a:srgbClr val="FFFF80">
                      <a:alpha val="0"/>
                    </a:srgbClr>
                  </a:clrTo>
                </a:clrChange>
              </a:blip>
              <a:srcRect l="25483"/>
              <a:stretch/>
            </p:blipFill>
            <p:spPr>
              <a:xfrm>
                <a:off x="1219200" y="3291597"/>
                <a:ext cx="4724674" cy="2804403"/>
              </a:xfrm>
              <a:prstGeom prst="rect">
                <a:avLst/>
              </a:prstGeom>
            </p:spPr>
          </p:pic>
          <p:sp>
            <p:nvSpPr>
              <p:cNvPr id="19" name="Ovaal 7">
                <a:extLst>
                  <a:ext uri="{FF2B5EF4-FFF2-40B4-BE49-F238E27FC236}">
                    <a16:creationId xmlns:a16="http://schemas.microsoft.com/office/drawing/2014/main" id="{BB1ABD4E-3E00-29FF-8D14-B3D0DBEAF4C2}"/>
                  </a:ext>
                </a:extLst>
              </p:cNvPr>
              <p:cNvSpPr/>
              <p:nvPr/>
            </p:nvSpPr>
            <p:spPr>
              <a:xfrm>
                <a:off x="5250180" y="3802380"/>
                <a:ext cx="213360" cy="2057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8">
                <a:extLst>
                  <a:ext uri="{FF2B5EF4-FFF2-40B4-BE49-F238E27FC236}">
                    <a16:creationId xmlns:a16="http://schemas.microsoft.com/office/drawing/2014/main" id="{21659BEC-5BA9-CBEE-A349-13B1DF5D63B9}"/>
                  </a:ext>
                </a:extLst>
              </p:cNvPr>
              <p:cNvSpPr/>
              <p:nvPr/>
            </p:nvSpPr>
            <p:spPr>
              <a:xfrm>
                <a:off x="5303520" y="5232404"/>
                <a:ext cx="213360" cy="2057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9">
                <a:extLst>
                  <a:ext uri="{FF2B5EF4-FFF2-40B4-BE49-F238E27FC236}">
                    <a16:creationId xmlns:a16="http://schemas.microsoft.com/office/drawing/2014/main" id="{489D805B-CA89-95A4-A078-C6C6FD425A41}"/>
                  </a:ext>
                </a:extLst>
              </p:cNvPr>
              <p:cNvSpPr/>
              <p:nvPr/>
            </p:nvSpPr>
            <p:spPr>
              <a:xfrm>
                <a:off x="3664946" y="4253230"/>
                <a:ext cx="213360" cy="2057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10">
                <a:extLst>
                  <a:ext uri="{FF2B5EF4-FFF2-40B4-BE49-F238E27FC236}">
                    <a16:creationId xmlns:a16="http://schemas.microsoft.com/office/drawing/2014/main" id="{63BB71A2-9EF1-37AB-5691-3531561622FA}"/>
                  </a:ext>
                </a:extLst>
              </p:cNvPr>
              <p:cNvSpPr/>
              <p:nvPr/>
            </p:nvSpPr>
            <p:spPr>
              <a:xfrm>
                <a:off x="4771390" y="4196722"/>
                <a:ext cx="213360" cy="2057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al 11">
                <a:extLst>
                  <a:ext uri="{FF2B5EF4-FFF2-40B4-BE49-F238E27FC236}">
                    <a16:creationId xmlns:a16="http://schemas.microsoft.com/office/drawing/2014/main" id="{DC0B3FC8-1FC1-8ACB-6D5F-EFD4A47060AE}"/>
                  </a:ext>
                </a:extLst>
              </p:cNvPr>
              <p:cNvSpPr/>
              <p:nvPr/>
            </p:nvSpPr>
            <p:spPr>
              <a:xfrm>
                <a:off x="4826000" y="4119880"/>
                <a:ext cx="213360" cy="20574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ekstvak 12">
                <a:extLst>
                  <a:ext uri="{FF2B5EF4-FFF2-40B4-BE49-F238E27FC236}">
                    <a16:creationId xmlns:a16="http://schemas.microsoft.com/office/drawing/2014/main" id="{116D4203-FF6C-9DDA-E8BB-6653D00F027A}"/>
                  </a:ext>
                </a:extLst>
              </p:cNvPr>
              <p:cNvSpPr txBox="1"/>
              <p:nvPr/>
            </p:nvSpPr>
            <p:spPr>
              <a:xfrm>
                <a:off x="5368433" y="3568938"/>
                <a:ext cx="815608" cy="369332"/>
              </a:xfrm>
              <a:prstGeom prst="rect">
                <a:avLst/>
              </a:prstGeom>
              <a:noFill/>
            </p:spPr>
            <p:txBody>
              <a:bodyPr wrap="none" rtlCol="0">
                <a:spAutoFit/>
              </a:bodyPr>
              <a:lstStyle/>
              <a:p>
                <a:r>
                  <a:rPr lang="nl-NL" dirty="0"/>
                  <a:t>Delfzijl</a:t>
                </a:r>
              </a:p>
            </p:txBody>
          </p:sp>
          <p:sp>
            <p:nvSpPr>
              <p:cNvPr id="25" name="Tekstvak 13">
                <a:extLst>
                  <a:ext uri="{FF2B5EF4-FFF2-40B4-BE49-F238E27FC236}">
                    <a16:creationId xmlns:a16="http://schemas.microsoft.com/office/drawing/2014/main" id="{7B36C5C7-FB2D-0664-7752-4CACD99AAE9B}"/>
                  </a:ext>
                </a:extLst>
              </p:cNvPr>
              <p:cNvSpPr txBox="1"/>
              <p:nvPr/>
            </p:nvSpPr>
            <p:spPr>
              <a:xfrm>
                <a:off x="4877936" y="5353808"/>
                <a:ext cx="902811" cy="369332"/>
              </a:xfrm>
              <a:prstGeom prst="rect">
                <a:avLst/>
              </a:prstGeom>
              <a:noFill/>
            </p:spPr>
            <p:txBody>
              <a:bodyPr wrap="none" rtlCol="0">
                <a:spAutoFit/>
              </a:bodyPr>
              <a:lstStyle/>
              <a:p>
                <a:r>
                  <a:rPr lang="nl-NL" dirty="0"/>
                  <a:t>Emmen</a:t>
                </a:r>
              </a:p>
            </p:txBody>
          </p:sp>
          <p:sp>
            <p:nvSpPr>
              <p:cNvPr id="26" name="Tekstvak 14">
                <a:extLst>
                  <a:ext uri="{FF2B5EF4-FFF2-40B4-BE49-F238E27FC236}">
                    <a16:creationId xmlns:a16="http://schemas.microsoft.com/office/drawing/2014/main" id="{5AAC672A-BAC5-3E00-4C4E-31F743C2E84A}"/>
                  </a:ext>
                </a:extLst>
              </p:cNvPr>
              <p:cNvSpPr txBox="1"/>
              <p:nvPr/>
            </p:nvSpPr>
            <p:spPr>
              <a:xfrm>
                <a:off x="5099508" y="4012056"/>
                <a:ext cx="1945854" cy="369332"/>
              </a:xfrm>
              <a:prstGeom prst="rect">
                <a:avLst/>
              </a:prstGeom>
              <a:noFill/>
            </p:spPr>
            <p:txBody>
              <a:bodyPr wrap="none" rtlCol="0">
                <a:spAutoFit/>
              </a:bodyPr>
              <a:lstStyle/>
              <a:p>
                <a:r>
                  <a:rPr lang="nl-NL" dirty="0"/>
                  <a:t>Groningen/Zernike</a:t>
                </a:r>
              </a:p>
            </p:txBody>
          </p:sp>
          <p:sp>
            <p:nvSpPr>
              <p:cNvPr id="27" name="Tekstvak 15">
                <a:extLst>
                  <a:ext uri="{FF2B5EF4-FFF2-40B4-BE49-F238E27FC236}">
                    <a16:creationId xmlns:a16="http://schemas.microsoft.com/office/drawing/2014/main" id="{1CA23B2C-7C3B-B698-D093-926DA8EF9FA1}"/>
                  </a:ext>
                </a:extLst>
              </p:cNvPr>
              <p:cNvSpPr txBox="1"/>
              <p:nvPr/>
            </p:nvSpPr>
            <p:spPr>
              <a:xfrm>
                <a:off x="2947114" y="4389268"/>
                <a:ext cx="1344342" cy="369332"/>
              </a:xfrm>
              <a:prstGeom prst="rect">
                <a:avLst/>
              </a:prstGeom>
              <a:noFill/>
            </p:spPr>
            <p:txBody>
              <a:bodyPr wrap="none" rtlCol="0">
                <a:spAutoFit/>
              </a:bodyPr>
              <a:lstStyle/>
              <a:p>
                <a:r>
                  <a:rPr lang="nl-NL" dirty="0"/>
                  <a:t>Leeuwarden</a:t>
                </a:r>
              </a:p>
            </p:txBody>
          </p:sp>
        </p:grpSp>
        <p:grpSp>
          <p:nvGrpSpPr>
            <p:cNvPr id="12" name="Groep 17">
              <a:extLst>
                <a:ext uri="{FF2B5EF4-FFF2-40B4-BE49-F238E27FC236}">
                  <a16:creationId xmlns:a16="http://schemas.microsoft.com/office/drawing/2014/main" id="{BF08D362-3C11-D12C-989C-6C5648300FAD}"/>
                </a:ext>
              </a:extLst>
            </p:cNvPr>
            <p:cNvGrpSpPr/>
            <p:nvPr/>
          </p:nvGrpSpPr>
          <p:grpSpPr>
            <a:xfrm>
              <a:off x="1564706" y="5876483"/>
              <a:ext cx="5326170" cy="771401"/>
              <a:chOff x="2284414" y="5907059"/>
              <a:chExt cx="5326170" cy="771401"/>
            </a:xfrm>
          </p:grpSpPr>
          <p:sp>
            <p:nvSpPr>
              <p:cNvPr id="16" name="Ovaal 18">
                <a:extLst>
                  <a:ext uri="{FF2B5EF4-FFF2-40B4-BE49-F238E27FC236}">
                    <a16:creationId xmlns:a16="http://schemas.microsoft.com/office/drawing/2014/main" id="{815A4883-804B-6EC6-89FD-B7CD47DA100C}"/>
                  </a:ext>
                </a:extLst>
              </p:cNvPr>
              <p:cNvSpPr/>
              <p:nvPr/>
            </p:nvSpPr>
            <p:spPr>
              <a:xfrm>
                <a:off x="2284414" y="6472720"/>
                <a:ext cx="213360" cy="2057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20">
                <a:extLst>
                  <a:ext uri="{FF2B5EF4-FFF2-40B4-BE49-F238E27FC236}">
                    <a16:creationId xmlns:a16="http://schemas.microsoft.com/office/drawing/2014/main" id="{C5D1959E-2634-3597-6687-7160C2F02091}"/>
                  </a:ext>
                </a:extLst>
              </p:cNvPr>
              <p:cNvSpPr txBox="1"/>
              <p:nvPr/>
            </p:nvSpPr>
            <p:spPr>
              <a:xfrm>
                <a:off x="2885910" y="5907059"/>
                <a:ext cx="4724674" cy="369332"/>
              </a:xfrm>
              <a:prstGeom prst="rect">
                <a:avLst/>
              </a:prstGeom>
              <a:noFill/>
            </p:spPr>
            <p:txBody>
              <a:bodyPr wrap="square" rtlCol="0">
                <a:spAutoFit/>
              </a:bodyPr>
              <a:lstStyle/>
              <a:p>
                <a:r>
                  <a:rPr lang="nl-NL" dirty="0"/>
                  <a:t>Campus partner </a:t>
                </a:r>
                <a:r>
                  <a:rPr lang="nl-NL" dirty="0" err="1"/>
                  <a:t>with</a:t>
                </a:r>
                <a:r>
                  <a:rPr lang="nl-NL" dirty="0"/>
                  <a:t> </a:t>
                </a:r>
                <a:r>
                  <a:rPr lang="nl-NL" dirty="0" err="1"/>
                  <a:t>facilities</a:t>
                </a:r>
                <a:endParaRPr lang="nl-NL" dirty="0"/>
              </a:p>
            </p:txBody>
          </p:sp>
        </p:grpSp>
        <p:sp>
          <p:nvSpPr>
            <p:cNvPr id="13" name="Tekstvak 21">
              <a:extLst>
                <a:ext uri="{FF2B5EF4-FFF2-40B4-BE49-F238E27FC236}">
                  <a16:creationId xmlns:a16="http://schemas.microsoft.com/office/drawing/2014/main" id="{8767F349-81D3-BCC4-9176-42C7DE25F7F5}"/>
                </a:ext>
              </a:extLst>
            </p:cNvPr>
            <p:cNvSpPr txBox="1"/>
            <p:nvPr/>
          </p:nvSpPr>
          <p:spPr>
            <a:xfrm>
              <a:off x="4937786" y="4294638"/>
              <a:ext cx="2905859" cy="369332"/>
            </a:xfrm>
            <a:prstGeom prst="rect">
              <a:avLst/>
            </a:prstGeom>
            <a:noFill/>
          </p:spPr>
          <p:txBody>
            <a:bodyPr wrap="square" rtlCol="0">
              <a:spAutoFit/>
            </a:bodyPr>
            <a:lstStyle/>
            <a:p>
              <a:r>
                <a:rPr lang="nl-NL" dirty="0"/>
                <a:t>Groningen/Suikerterrein</a:t>
              </a:r>
            </a:p>
          </p:txBody>
        </p:sp>
        <p:sp>
          <p:nvSpPr>
            <p:cNvPr id="14" name="Tekstvak 24">
              <a:extLst>
                <a:ext uri="{FF2B5EF4-FFF2-40B4-BE49-F238E27FC236}">
                  <a16:creationId xmlns:a16="http://schemas.microsoft.com/office/drawing/2014/main" id="{490A7938-ED7F-E779-7BDD-E63F2D0E53C0}"/>
                </a:ext>
              </a:extLst>
            </p:cNvPr>
            <p:cNvSpPr txBox="1"/>
            <p:nvPr/>
          </p:nvSpPr>
          <p:spPr>
            <a:xfrm>
              <a:off x="5322307" y="3269222"/>
              <a:ext cx="1250022" cy="369332"/>
            </a:xfrm>
            <a:prstGeom prst="rect">
              <a:avLst/>
            </a:prstGeom>
            <a:noFill/>
          </p:spPr>
          <p:txBody>
            <a:bodyPr wrap="none" rtlCol="0">
              <a:spAutoFit/>
            </a:bodyPr>
            <a:lstStyle/>
            <a:p>
              <a:r>
                <a:rPr lang="nl-NL" dirty="0"/>
                <a:t>Eemshaven</a:t>
              </a:r>
            </a:p>
          </p:txBody>
        </p:sp>
        <p:sp>
          <p:nvSpPr>
            <p:cNvPr id="15" name="Ovaal 25">
              <a:extLst>
                <a:ext uri="{FF2B5EF4-FFF2-40B4-BE49-F238E27FC236}">
                  <a16:creationId xmlns:a16="http://schemas.microsoft.com/office/drawing/2014/main" id="{BB659214-0616-8CF6-2505-FDAF99C6EB60}"/>
                </a:ext>
              </a:extLst>
            </p:cNvPr>
            <p:cNvSpPr/>
            <p:nvPr/>
          </p:nvSpPr>
          <p:spPr>
            <a:xfrm>
              <a:off x="5180098" y="3471234"/>
              <a:ext cx="213360" cy="2057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4" name="Content Placeholder 3"/>
          <p:cNvPicPr>
            <a:picLocks noGrp="1" noChangeAspect="1"/>
          </p:cNvPicPr>
          <p:nvPr>
            <p:ph idx="1"/>
          </p:nvPr>
        </p:nvPicPr>
        <p:blipFill>
          <a:blip r:embed="rId5"/>
          <a:stretch>
            <a:fillRect/>
          </a:stretch>
        </p:blipFill>
        <p:spPr>
          <a:xfrm>
            <a:off x="-17928" y="1096147"/>
            <a:ext cx="3714981" cy="2232248"/>
          </a:xfrm>
          <a:prstGeom prst="rect">
            <a:avLst/>
          </a:prstGeom>
        </p:spPr>
      </p:pic>
    </p:spTree>
    <p:extLst>
      <p:ext uri="{BB962C8B-B14F-4D97-AF65-F5344CB8AC3E}">
        <p14:creationId xmlns:p14="http://schemas.microsoft.com/office/powerpoint/2010/main" val="2518350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1485900" y="923194"/>
            <a:ext cx="6172200" cy="575210"/>
          </a:xfrm>
          <a:prstGeom prst="rect">
            <a:avLst/>
          </a:prstGeom>
        </p:spPr>
        <p:txBody>
          <a:bodyPr vert="horz" lIns="68580" tIns="34290" rIns="68580" bIns="34290" rtlCol="0" anchor="ctr">
            <a:noAutofit/>
          </a:bodyPr>
          <a:lstStyle/>
          <a:p>
            <a:pPr algn="ctr">
              <a:spcBef>
                <a:spcPct val="0"/>
              </a:spcBef>
              <a:defRPr/>
            </a:pPr>
            <a:endParaRPr lang="nl-NL" sz="1650" dirty="0">
              <a:latin typeface="+mj-lt"/>
              <a:ea typeface="+mj-ea"/>
              <a:cs typeface="+mj-cs"/>
            </a:endParaRPr>
          </a:p>
        </p:txBody>
      </p:sp>
      <p:pic>
        <p:nvPicPr>
          <p:cNvPr id="11" name="Afbeelding 10" descr="DC_Logo_Rood.png"/>
          <p:cNvPicPr>
            <a:picLocks noChangeAspect="1"/>
          </p:cNvPicPr>
          <p:nvPr/>
        </p:nvPicPr>
        <p:blipFill>
          <a:blip r:embed="rId3"/>
          <a:stretch>
            <a:fillRect/>
          </a:stretch>
        </p:blipFill>
        <p:spPr>
          <a:xfrm>
            <a:off x="7950787" y="512967"/>
            <a:ext cx="793130" cy="621998"/>
          </a:xfrm>
          <a:prstGeom prst="rect">
            <a:avLst/>
          </a:prstGeom>
        </p:spPr>
      </p:pic>
      <p:sp>
        <p:nvSpPr>
          <p:cNvPr id="9" name="Tekstvak 8"/>
          <p:cNvSpPr txBox="1"/>
          <p:nvPr/>
        </p:nvSpPr>
        <p:spPr>
          <a:xfrm>
            <a:off x="4042062" y="28394"/>
            <a:ext cx="4139525" cy="5863144"/>
          </a:xfrm>
          <a:prstGeom prst="rect">
            <a:avLst/>
          </a:prstGeom>
          <a:noFill/>
        </p:spPr>
        <p:txBody>
          <a:bodyPr wrap="square" rtlCol="0">
            <a:spAutoFit/>
          </a:bodyPr>
          <a:lstStyle/>
          <a:p>
            <a:r>
              <a:rPr lang="nl-NL" sz="2100" b="1" dirty="0"/>
              <a:t>Willem Hazenberg EUR ING MBA RI</a:t>
            </a:r>
          </a:p>
          <a:p>
            <a:endParaRPr lang="nl-NL" sz="1600" b="1" dirty="0"/>
          </a:p>
          <a:p>
            <a:r>
              <a:rPr lang="nl-NL" sz="1400" b="1" dirty="0"/>
              <a:t>Practor </a:t>
            </a:r>
          </a:p>
          <a:p>
            <a:r>
              <a:rPr lang="nl-NL" sz="1400" dirty="0"/>
              <a:t>Waterstof in de Industrie Drenthe College</a:t>
            </a:r>
          </a:p>
          <a:p>
            <a:endParaRPr lang="nl-NL" sz="1400" dirty="0"/>
          </a:p>
          <a:p>
            <a:r>
              <a:rPr lang="nl-NL" sz="1400" dirty="0"/>
              <a:t>Senior Consultant Stork Asset Management</a:t>
            </a:r>
          </a:p>
          <a:p>
            <a:r>
              <a:rPr lang="nl-NL" sz="1400" dirty="0"/>
              <a:t>Global Subject Matter Expert (SME) Hydrogen</a:t>
            </a:r>
          </a:p>
          <a:p>
            <a:endParaRPr lang="nl-NL" sz="1400" dirty="0">
              <a:solidFill>
                <a:srgbClr val="FF0000"/>
              </a:solidFill>
            </a:endParaRPr>
          </a:p>
          <a:p>
            <a:r>
              <a:rPr lang="nl-NL" sz="1400" dirty="0"/>
              <a:t>Voorzitter HYDROGREENN Netwerk</a:t>
            </a:r>
          </a:p>
          <a:p>
            <a:endParaRPr lang="nl-NL" sz="1400" dirty="0"/>
          </a:p>
          <a:p>
            <a:r>
              <a:rPr lang="nl-NL" sz="1400" dirty="0"/>
              <a:t>Stuurgroepslid NEN NP-H</a:t>
            </a:r>
            <a:r>
              <a:rPr lang="nl-NL" sz="1400" baseline="-25000" dirty="0"/>
              <a:t>2</a:t>
            </a:r>
            <a:r>
              <a:rPr lang="nl-NL" sz="1400" dirty="0"/>
              <a:t>-IGO</a:t>
            </a:r>
          </a:p>
          <a:p>
            <a:endParaRPr lang="nl-NL" sz="1400" dirty="0"/>
          </a:p>
          <a:p>
            <a:r>
              <a:rPr lang="nl-NL" sz="1400" dirty="0"/>
              <a:t>Gastdocent – Waterstof veiligheid </a:t>
            </a:r>
            <a:r>
              <a:rPr lang="nl-NL" sz="1400" dirty="0" err="1"/>
              <a:t>HanzePro</a:t>
            </a:r>
            <a:endParaRPr lang="nl-NL" sz="1400" dirty="0"/>
          </a:p>
          <a:p>
            <a:endParaRPr lang="nl-NL" sz="1400" dirty="0"/>
          </a:p>
          <a:p>
            <a:r>
              <a:rPr lang="nl-NL" sz="1400" dirty="0"/>
              <a:t>Stuurgroepslid WCM Waterstof onderhoud</a:t>
            </a:r>
          </a:p>
          <a:p>
            <a:endParaRPr lang="nl-NL" sz="1400" dirty="0"/>
          </a:p>
          <a:p>
            <a:r>
              <a:rPr lang="nl-NL" sz="1400" dirty="0"/>
              <a:t>Coördinator NL Drenthe College in Erasmus EU </a:t>
            </a:r>
            <a:r>
              <a:rPr lang="nl-NL" sz="1400" dirty="0" err="1"/>
              <a:t>Education</a:t>
            </a:r>
            <a:r>
              <a:rPr lang="nl-NL" sz="1400" dirty="0"/>
              <a:t> in Hydrogen Technology Area en </a:t>
            </a:r>
            <a:r>
              <a:rPr lang="nl-NL" sz="1400" dirty="0">
                <a:solidFill>
                  <a:srgbClr val="18438B"/>
                </a:solidFill>
              </a:rPr>
              <a:t>GreenSkills4H2</a:t>
            </a:r>
          </a:p>
          <a:p>
            <a:pPr defTabSz="257175"/>
            <a:r>
              <a:rPr lang="nl-NL" sz="1400" dirty="0"/>
              <a:t>Adviseur Green Deal H2-wijken – EZK, BZK</a:t>
            </a:r>
          </a:p>
          <a:p>
            <a:pPr defTabSz="257175"/>
            <a:r>
              <a:rPr lang="nl-NL" sz="1400" dirty="0"/>
              <a:t>en </a:t>
            </a:r>
            <a:r>
              <a:rPr lang="nl-NL" sz="1400" dirty="0" err="1"/>
              <a:t>IenW</a:t>
            </a:r>
            <a:endParaRPr lang="nl-NL" sz="1400" dirty="0"/>
          </a:p>
          <a:p>
            <a:r>
              <a:rPr lang="nl-NL" sz="1500" dirty="0" err="1"/>
              <a:t>Regional</a:t>
            </a:r>
            <a:r>
              <a:rPr lang="nl-NL" sz="1500" dirty="0"/>
              <a:t> liaisonteam NN Groenvermogen NL</a:t>
            </a:r>
          </a:p>
          <a:p>
            <a:endParaRPr lang="nl-NL" sz="1500" dirty="0"/>
          </a:p>
          <a:p>
            <a:endParaRPr lang="nl-NL" sz="1500" dirty="0"/>
          </a:p>
          <a:p>
            <a:endParaRPr lang="nl-NL" sz="27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339" y="0"/>
            <a:ext cx="3827901" cy="51435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9374" y="1293126"/>
            <a:ext cx="933482" cy="49187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3104" y="1892961"/>
            <a:ext cx="467537" cy="40099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8130" y="3914928"/>
            <a:ext cx="1466701" cy="1100026"/>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28891" y="2349641"/>
            <a:ext cx="559073" cy="372716"/>
          </a:xfrm>
          <a:prstGeom prst="rect">
            <a:avLst/>
          </a:prstGeom>
        </p:spPr>
      </p:pic>
      <p:pic>
        <p:nvPicPr>
          <p:cNvPr id="8194" name="Picture 2" descr="Deeltijd) opleidingen | Time to turn Pro | HanzePr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88164" y="2654276"/>
            <a:ext cx="1142185" cy="5996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orld Class Maintenance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0157" y="3223734"/>
            <a:ext cx="900086" cy="395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11388" y="3706900"/>
            <a:ext cx="1018961" cy="358229"/>
          </a:xfrm>
          <a:prstGeom prst="rect">
            <a:avLst/>
          </a:prstGeom>
        </p:spPr>
      </p:pic>
      <p:pic>
        <p:nvPicPr>
          <p:cNvPr id="14" name="Picture 2" descr="naar homep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17848" y="4120256"/>
            <a:ext cx="788485" cy="46520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p:cNvPicPr>
            <a:picLocks noChangeAspect="1"/>
          </p:cNvPicPr>
          <p:nvPr/>
        </p:nvPicPr>
        <p:blipFill>
          <a:blip r:embed="rId13"/>
          <a:stretch>
            <a:fillRect/>
          </a:stretch>
        </p:blipFill>
        <p:spPr>
          <a:xfrm>
            <a:off x="7560265" y="4640589"/>
            <a:ext cx="1496323" cy="402564"/>
          </a:xfrm>
          <a:prstGeom prst="rect">
            <a:avLst/>
          </a:prstGeom>
        </p:spPr>
      </p:pic>
    </p:spTree>
    <p:extLst>
      <p:ext uri="{BB962C8B-B14F-4D97-AF65-F5344CB8AC3E}">
        <p14:creationId xmlns:p14="http://schemas.microsoft.com/office/powerpoint/2010/main" val="1271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World Hydrogen </a:t>
            </a:r>
            <a:r>
              <a:rPr lang="nl-NL" dirty="0" err="1"/>
              <a:t>Summit</a:t>
            </a:r>
            <a:r>
              <a:rPr lang="nl-NL" dirty="0"/>
              <a:t> &amp; </a:t>
            </a:r>
            <a:r>
              <a:rPr lang="nl-NL" dirty="0" err="1"/>
              <a:t>Exhibition</a:t>
            </a:r>
            <a:r>
              <a:rPr lang="nl-NL" dirty="0"/>
              <a:t> 9-11 mei 23</a:t>
            </a:r>
          </a:p>
        </p:txBody>
      </p:sp>
      <p:pic>
        <p:nvPicPr>
          <p:cNvPr id="9218" name="Picture 2" descr="World Hydrogen Summit 202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987574"/>
            <a:ext cx="5696849" cy="3557588"/>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467544" y="4011910"/>
            <a:ext cx="607859" cy="369332"/>
          </a:xfrm>
          <a:prstGeom prst="rect">
            <a:avLst/>
          </a:prstGeom>
          <a:noFill/>
        </p:spPr>
        <p:txBody>
          <a:bodyPr wrap="none" rtlCol="0">
            <a:spAutoFit/>
          </a:bodyPr>
          <a:lstStyle/>
          <a:p>
            <a:r>
              <a:rPr lang="nl-NL" dirty="0">
                <a:hlinkClick r:id="rId3"/>
              </a:rPr>
              <a:t>Link</a:t>
            </a:r>
            <a:endParaRPr lang="nl-NL" dirty="0"/>
          </a:p>
        </p:txBody>
      </p:sp>
      <p:sp>
        <p:nvSpPr>
          <p:cNvPr id="5" name="Tekstvak 4"/>
          <p:cNvSpPr txBox="1"/>
          <p:nvPr/>
        </p:nvSpPr>
        <p:spPr>
          <a:xfrm>
            <a:off x="438525" y="3639583"/>
            <a:ext cx="1180772" cy="369332"/>
          </a:xfrm>
          <a:prstGeom prst="rect">
            <a:avLst/>
          </a:prstGeom>
          <a:noFill/>
        </p:spPr>
        <p:txBody>
          <a:bodyPr wrap="none" rtlCol="0">
            <a:spAutoFit/>
          </a:bodyPr>
          <a:lstStyle/>
          <a:p>
            <a:r>
              <a:rPr lang="nl-NL" dirty="0">
                <a:hlinkClick r:id="rId4"/>
              </a:rPr>
              <a:t>Video link</a:t>
            </a:r>
            <a:endParaRPr lang="nl-NL" dirty="0"/>
          </a:p>
        </p:txBody>
      </p:sp>
    </p:spTree>
    <p:extLst>
      <p:ext uri="{BB962C8B-B14F-4D97-AF65-F5344CB8AC3E}">
        <p14:creationId xmlns:p14="http://schemas.microsoft.com/office/powerpoint/2010/main" val="3723617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New Energy forum – </a:t>
            </a:r>
            <a:r>
              <a:rPr lang="nl-NL" dirty="0" err="1"/>
              <a:t>Breaking</a:t>
            </a:r>
            <a:r>
              <a:rPr lang="nl-NL" dirty="0"/>
              <a:t> Barriers 22 juni 23</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987574"/>
            <a:ext cx="6371799" cy="3557588"/>
          </a:xfrm>
        </p:spPr>
      </p:pic>
      <p:sp>
        <p:nvSpPr>
          <p:cNvPr id="5" name="TextBox 4"/>
          <p:cNvSpPr txBox="1"/>
          <p:nvPr/>
        </p:nvSpPr>
        <p:spPr>
          <a:xfrm>
            <a:off x="7308304" y="1635646"/>
            <a:ext cx="1505540" cy="369332"/>
          </a:xfrm>
          <a:prstGeom prst="rect">
            <a:avLst/>
          </a:prstGeom>
          <a:noFill/>
        </p:spPr>
        <p:txBody>
          <a:bodyPr wrap="none" rtlCol="0">
            <a:spAutoFit/>
          </a:bodyPr>
          <a:lstStyle/>
          <a:p>
            <a:r>
              <a:rPr lang="nl-NL" dirty="0">
                <a:hlinkClick r:id="rId3"/>
              </a:rPr>
              <a:t>Aanmeld link</a:t>
            </a:r>
            <a:endParaRPr lang="nl-NL" dirty="0"/>
          </a:p>
        </p:txBody>
      </p:sp>
    </p:spTree>
    <p:extLst>
      <p:ext uri="{BB962C8B-B14F-4D97-AF65-F5344CB8AC3E}">
        <p14:creationId xmlns:p14="http://schemas.microsoft.com/office/powerpoint/2010/main" val="343713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266"/>
            <a:ext cx="9143999" cy="601266"/>
          </a:xfrm>
        </p:spPr>
        <p:txBody>
          <a:bodyPr/>
          <a:lstStyle/>
          <a:p>
            <a:r>
              <a:rPr lang="en-US" dirty="0"/>
              <a:t>Agenda</a:t>
            </a:r>
            <a:br>
              <a:rPr lang="en-US" dirty="0"/>
            </a:br>
            <a:endParaRPr lang="nl-NL" dirty="0"/>
          </a:p>
        </p:txBody>
      </p:sp>
      <p:sp>
        <p:nvSpPr>
          <p:cNvPr id="6" name="TextBox 5"/>
          <p:cNvSpPr txBox="1"/>
          <p:nvPr/>
        </p:nvSpPr>
        <p:spPr>
          <a:xfrm>
            <a:off x="179512" y="753597"/>
            <a:ext cx="5289718" cy="3077766"/>
          </a:xfrm>
          <a:prstGeom prst="rect">
            <a:avLst/>
          </a:prstGeom>
          <a:noFill/>
        </p:spPr>
        <p:txBody>
          <a:bodyPr wrap="none" rtlCol="0">
            <a:spAutoFit/>
          </a:bodyPr>
          <a:lstStyle/>
          <a:p>
            <a:pPr marL="457200" indent="-457200">
              <a:buFont typeface="+mj-lt"/>
              <a:buAutoNum type="arabicPeriod"/>
            </a:pPr>
            <a:r>
              <a:rPr lang="nl-NL" sz="2200" dirty="0">
                <a:latin typeface="Calibri" panose="020F0502020204030204" pitchFamily="34" charset="0"/>
                <a:cs typeface="Calibri" panose="020F0502020204030204" pitchFamily="34" charset="0"/>
              </a:rPr>
              <a:t>Hydrogreen status ledenomvang</a:t>
            </a:r>
          </a:p>
          <a:p>
            <a:pPr marL="457200" indent="-457200">
              <a:buFont typeface="+mj-lt"/>
              <a:buAutoNum type="arabicPeriod"/>
            </a:pPr>
            <a:r>
              <a:rPr lang="nl-NL" sz="2200" dirty="0" err="1">
                <a:latin typeface="Calibri" panose="020F0502020204030204" pitchFamily="34" charset="0"/>
                <a:cs typeface="Calibri" panose="020F0502020204030204" pitchFamily="34" charset="0"/>
              </a:rPr>
              <a:t>StrongHouse</a:t>
            </a:r>
            <a:endParaRPr lang="nl-NL" sz="2200" dirty="0">
              <a:latin typeface="Calibri" panose="020F0502020204030204" pitchFamily="34" charset="0"/>
              <a:cs typeface="Calibri" panose="020F0502020204030204" pitchFamily="34" charset="0"/>
            </a:endParaRPr>
          </a:p>
          <a:p>
            <a:pPr marL="457200" indent="-457200">
              <a:buFont typeface="+mj-lt"/>
              <a:buAutoNum type="arabicPeriod"/>
            </a:pPr>
            <a:r>
              <a:rPr lang="nl-NL" sz="2200" dirty="0">
                <a:latin typeface="Calibri" panose="020F0502020204030204" pitchFamily="34" charset="0"/>
                <a:cs typeface="Calibri" panose="020F0502020204030204" pitchFamily="34" charset="0"/>
              </a:rPr>
              <a:t>Groenvermogen R&amp;D</a:t>
            </a:r>
          </a:p>
          <a:p>
            <a:pPr marL="457200" indent="-457200">
              <a:buFont typeface="+mj-lt"/>
              <a:buAutoNum type="arabicPeriod"/>
            </a:pPr>
            <a:r>
              <a:rPr lang="nl-NL" sz="2200" dirty="0" err="1">
                <a:latin typeface="Calibri" panose="020F0502020204030204" pitchFamily="34" charset="0"/>
                <a:cs typeface="Calibri" panose="020F0502020204030204" pitchFamily="34" charset="0"/>
              </a:rPr>
              <a:t>Opleidingachtergrond</a:t>
            </a:r>
            <a:r>
              <a:rPr lang="nl-NL" sz="2200" dirty="0">
                <a:latin typeface="Calibri" panose="020F0502020204030204" pitchFamily="34" charset="0"/>
                <a:cs typeface="Calibri" panose="020F0502020204030204" pitchFamily="34" charset="0"/>
              </a:rPr>
              <a:t> analyse</a:t>
            </a:r>
          </a:p>
          <a:p>
            <a:pPr marL="457200" indent="-457200">
              <a:buFont typeface="+mj-lt"/>
              <a:buAutoNum type="arabicPeriod"/>
            </a:pPr>
            <a:r>
              <a:rPr lang="nl-NL" sz="2200" dirty="0">
                <a:latin typeface="Calibri" panose="020F0502020204030204" pitchFamily="34" charset="0"/>
                <a:cs typeface="Calibri" panose="020F0502020204030204" pitchFamily="34" charset="0"/>
              </a:rPr>
              <a:t>Waterstof onderwijs Groenvermogen HC</a:t>
            </a:r>
          </a:p>
          <a:p>
            <a:pPr marL="457200" indent="-457200">
              <a:buFont typeface="+mj-lt"/>
              <a:buAutoNum type="arabicPeriod"/>
            </a:pPr>
            <a:r>
              <a:rPr lang="nl-NL" sz="2200" dirty="0">
                <a:latin typeface="Calibri" panose="020F0502020204030204" pitchFamily="34" charset="0"/>
                <a:cs typeface="Calibri" panose="020F0502020204030204" pitchFamily="34" charset="0"/>
              </a:rPr>
              <a:t>Nieuwe rapporten</a:t>
            </a:r>
          </a:p>
          <a:p>
            <a:pPr marL="457200" indent="-457200">
              <a:buFont typeface="+mj-lt"/>
              <a:buAutoNum type="arabicPeriod"/>
            </a:pPr>
            <a:r>
              <a:rPr lang="nl-NL" sz="2200" dirty="0">
                <a:latin typeface="Calibri" panose="020F0502020204030204" pitchFamily="34" charset="0"/>
                <a:cs typeface="Calibri" panose="020F0502020204030204" pitchFamily="34" charset="0"/>
              </a:rPr>
              <a:t>Projecten</a:t>
            </a:r>
          </a:p>
          <a:p>
            <a:pPr marL="457200" indent="-457200">
              <a:buFont typeface="+mj-lt"/>
              <a:buAutoNum type="arabicPeriod"/>
            </a:pPr>
            <a:r>
              <a:rPr lang="nl-NL" sz="2200" dirty="0">
                <a:latin typeface="Calibri" panose="020F0502020204030204" pitchFamily="34" charset="0"/>
                <a:cs typeface="Calibri" panose="020F0502020204030204" pitchFamily="34" charset="0"/>
              </a:rPr>
              <a:t>Waterstof events die er aankomen</a:t>
            </a:r>
          </a:p>
          <a:p>
            <a:endParaRPr lang="nl-NL" dirty="0"/>
          </a:p>
        </p:txBody>
      </p:sp>
    </p:spTree>
    <p:extLst>
      <p:ext uri="{BB962C8B-B14F-4D97-AF65-F5344CB8AC3E}">
        <p14:creationId xmlns:p14="http://schemas.microsoft.com/office/powerpoint/2010/main" val="754321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Hydrogreenn ledenstatus</a:t>
            </a:r>
          </a:p>
        </p:txBody>
      </p:sp>
      <p:sp>
        <p:nvSpPr>
          <p:cNvPr id="3" name="Tijdelijke aanduiding voor inhoud 2"/>
          <p:cNvSpPr>
            <a:spLocks noGrp="1"/>
          </p:cNvSpPr>
          <p:nvPr>
            <p:ph idx="1"/>
          </p:nvPr>
        </p:nvSpPr>
        <p:spPr>
          <a:xfrm>
            <a:off x="162000" y="901213"/>
            <a:ext cx="8820000" cy="2966682"/>
          </a:xfrm>
        </p:spPr>
        <p:txBody>
          <a:bodyPr>
            <a:normAutofit fontScale="25000" lnSpcReduction="20000"/>
          </a:bodyPr>
          <a:lstStyle/>
          <a:p>
            <a:r>
              <a:rPr lang="en-US" sz="5600" b="1" dirty="0" err="1">
                <a:solidFill>
                  <a:srgbClr val="00B050"/>
                </a:solidFill>
              </a:rPr>
              <a:t>HYDROGen</a:t>
            </a:r>
            <a:r>
              <a:rPr lang="en-US" sz="5600" b="1" dirty="0">
                <a:solidFill>
                  <a:srgbClr val="00B050"/>
                </a:solidFill>
              </a:rPr>
              <a:t> Green Regional Energy Economy Network Northern Netherlands</a:t>
            </a:r>
            <a:endParaRPr lang="en-US" sz="5600" dirty="0">
              <a:solidFill>
                <a:srgbClr val="00B050"/>
              </a:solidFill>
            </a:endParaRPr>
          </a:p>
          <a:p>
            <a:endParaRPr lang="en-US" dirty="0"/>
          </a:p>
          <a:p>
            <a:r>
              <a:rPr lang="nl-NL" sz="8000" dirty="0"/>
              <a:t>420 directe leden</a:t>
            </a:r>
          </a:p>
          <a:p>
            <a:pPr lvl="1"/>
            <a:r>
              <a:rPr lang="nl-NL" sz="4900" dirty="0"/>
              <a:t>20 informatieve leden</a:t>
            </a:r>
          </a:p>
          <a:p>
            <a:r>
              <a:rPr lang="nl-NL" sz="8000" dirty="0"/>
              <a:t>&gt;320 organisaties</a:t>
            </a:r>
          </a:p>
          <a:p>
            <a:pPr lvl="1"/>
            <a:r>
              <a:rPr lang="nl-NL" sz="5000" dirty="0"/>
              <a:t>300 Direct</a:t>
            </a:r>
          </a:p>
          <a:p>
            <a:pPr lvl="1"/>
            <a:r>
              <a:rPr lang="nl-NL" sz="5000" dirty="0"/>
              <a:t>20 Informatief</a:t>
            </a:r>
          </a:p>
          <a:p>
            <a:pPr marL="1588" lvl="1" indent="0">
              <a:buNone/>
            </a:pPr>
            <a:endParaRPr lang="nl-NL" sz="5000" b="1" dirty="0"/>
          </a:p>
          <a:p>
            <a:pPr marL="1588" lvl="1" indent="0">
              <a:buNone/>
            </a:pPr>
            <a:endParaRPr lang="nl-NL" sz="5000" b="1" dirty="0"/>
          </a:p>
          <a:p>
            <a:pPr marL="1588" lvl="1" indent="0">
              <a:buNone/>
            </a:pPr>
            <a:endParaRPr lang="nl-NL" sz="5000" b="1" dirty="0"/>
          </a:p>
          <a:p>
            <a:pPr marL="1588" lvl="1" indent="0">
              <a:buNone/>
            </a:pPr>
            <a:endParaRPr lang="nl-NL" sz="5000" b="1" dirty="0"/>
          </a:p>
          <a:p>
            <a:pPr marL="1588" lvl="1" indent="0">
              <a:buNone/>
            </a:pPr>
            <a:r>
              <a:rPr lang="nl-NL" sz="5000" b="1" dirty="0"/>
              <a:t>LinkedIn groep is opgericht en heeft nu 440 leden = +2  leden t.o.v. Februari 2023.</a:t>
            </a:r>
          </a:p>
          <a:p>
            <a:pPr marL="1588" lvl="1" indent="0">
              <a:buNone/>
            </a:pPr>
            <a:r>
              <a:rPr lang="nl-NL" sz="5000" b="1" dirty="0">
                <a:solidFill>
                  <a:srgbClr val="FFFF00"/>
                </a:solidFill>
                <a:hlinkClick r:id="rId2"/>
              </a:rPr>
              <a:t>https://www.linkedin.com/groups/8674196/</a:t>
            </a:r>
            <a:endParaRPr lang="nl-NL" sz="5000" b="1" dirty="0">
              <a:solidFill>
                <a:srgbClr val="FFFF00"/>
              </a:solidFill>
            </a:endParaRPr>
          </a:p>
          <a:p>
            <a:pPr marL="1588" lvl="1" indent="0">
              <a:buNone/>
            </a:pPr>
            <a:endParaRPr lang="nl-NL" sz="5000" b="1" dirty="0"/>
          </a:p>
          <a:p>
            <a:pPr marL="1588" lvl="1" indent="0">
              <a:buNone/>
            </a:pPr>
            <a:endParaRPr lang="nl-NL" sz="5000" b="1" dirty="0"/>
          </a:p>
          <a:p>
            <a:pPr marL="1588" lvl="1" indent="0">
              <a:buNone/>
            </a:pPr>
            <a:endParaRPr lang="nl-NL" sz="5000" b="1" dirty="0"/>
          </a:p>
          <a:p>
            <a:pPr marL="1588" lvl="1" indent="0">
              <a:buNone/>
            </a:pPr>
            <a:endParaRPr lang="nl-NL" sz="5800" b="1" dirty="0"/>
          </a:p>
          <a:p>
            <a:pPr marL="1588" lvl="1" indent="0">
              <a:buNone/>
            </a:pPr>
            <a:r>
              <a:rPr lang="nl-NL" sz="8000" b="1" dirty="0">
                <a:solidFill>
                  <a:srgbClr val="4C6DA5"/>
                </a:solidFill>
              </a:rPr>
              <a:t>Sleutel = OPEN INNOVATION PLATFORM</a:t>
            </a:r>
          </a:p>
          <a:p>
            <a:pPr lvl="1"/>
            <a:endParaRPr lang="nl-NL" sz="5800" b="1" dirty="0"/>
          </a:p>
          <a:p>
            <a:pPr marL="914400" lvl="2" indent="0">
              <a:buNone/>
            </a:pPr>
            <a:endParaRPr lang="en-US" dirty="0"/>
          </a:p>
          <a:p>
            <a:endParaRPr lang="nl-NL" dirty="0"/>
          </a:p>
        </p:txBody>
      </p:sp>
      <p:pic>
        <p:nvPicPr>
          <p:cNvPr id="4" name="Afbeelding 3"/>
          <p:cNvPicPr>
            <a:picLocks noChangeAspect="1"/>
          </p:cNvPicPr>
          <p:nvPr/>
        </p:nvPicPr>
        <p:blipFill>
          <a:blip r:embed="rId3"/>
          <a:stretch>
            <a:fillRect/>
          </a:stretch>
        </p:blipFill>
        <p:spPr>
          <a:xfrm>
            <a:off x="4932040" y="1347614"/>
            <a:ext cx="3896122" cy="1205310"/>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596" y="3091406"/>
            <a:ext cx="2080260" cy="1958340"/>
          </a:xfrm>
          <a:prstGeom prst="rect">
            <a:avLst/>
          </a:prstGeom>
        </p:spPr>
      </p:pic>
    </p:spTree>
    <p:extLst>
      <p:ext uri="{BB962C8B-B14F-4D97-AF65-F5344CB8AC3E}">
        <p14:creationId xmlns:p14="http://schemas.microsoft.com/office/powerpoint/2010/main" val="184089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Interreq</a:t>
            </a:r>
            <a:r>
              <a:rPr lang="nl-NL" dirty="0"/>
              <a:t> </a:t>
            </a:r>
            <a:r>
              <a:rPr lang="nl-NL" dirty="0" err="1"/>
              <a:t>Stronghouse</a:t>
            </a:r>
            <a:r>
              <a:rPr lang="nl-NL" dirty="0"/>
              <a:t> </a:t>
            </a:r>
            <a:r>
              <a:rPr lang="en-US" dirty="0"/>
              <a:t>29</a:t>
            </a:r>
            <a:r>
              <a:rPr lang="en-US" baseline="30000" dirty="0"/>
              <a:t>th</a:t>
            </a:r>
            <a:r>
              <a:rPr lang="en-US" dirty="0"/>
              <a:t>  and 30</a:t>
            </a:r>
            <a:r>
              <a:rPr lang="en-US" baseline="30000" dirty="0"/>
              <a:t>th</a:t>
            </a:r>
            <a:r>
              <a:rPr lang="en-US" dirty="0"/>
              <a:t> March </a:t>
            </a:r>
            <a:endParaRPr lang="nl-NL"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925" y="849891"/>
            <a:ext cx="3215190" cy="1273215"/>
          </a:xfrm>
        </p:spPr>
      </p:pic>
      <p:sp>
        <p:nvSpPr>
          <p:cNvPr id="5" name="Tekstvak 4"/>
          <p:cNvSpPr txBox="1"/>
          <p:nvPr/>
        </p:nvSpPr>
        <p:spPr>
          <a:xfrm>
            <a:off x="126572" y="2211710"/>
            <a:ext cx="8362867" cy="1877437"/>
          </a:xfrm>
          <a:prstGeom prst="rect">
            <a:avLst/>
          </a:prstGeom>
          <a:noFill/>
        </p:spPr>
        <p:txBody>
          <a:bodyPr wrap="none" rtlCol="0">
            <a:spAutoFit/>
          </a:bodyPr>
          <a:lstStyle/>
          <a:p>
            <a:r>
              <a:rPr lang="en-US" sz="1400" dirty="0"/>
              <a:t>The </a:t>
            </a:r>
            <a:r>
              <a:rPr lang="en-US" sz="1400" dirty="0" err="1"/>
              <a:t>Stronghouse</a:t>
            </a:r>
            <a:r>
              <a:rPr lang="en-US" sz="1400" dirty="0"/>
              <a:t> project focus was on hydrogen applications in the built environment</a:t>
            </a:r>
          </a:p>
          <a:p>
            <a:pPr marL="342900" indent="-342900">
              <a:buFont typeface="Arial" panose="020B0604020202020204" pitchFamily="34" charset="0"/>
              <a:buChar char="•"/>
            </a:pPr>
            <a:r>
              <a:rPr lang="en-US" sz="1400" dirty="0"/>
              <a:t>Waterstofwijk Hoogeveen project. </a:t>
            </a:r>
          </a:p>
          <a:p>
            <a:pPr marL="342900" indent="-342900">
              <a:buFont typeface="Arial" panose="020B0604020202020204" pitchFamily="34" charset="0"/>
              <a:buChar char="•"/>
            </a:pPr>
            <a:r>
              <a:rPr lang="en-US" sz="1400" dirty="0"/>
              <a:t>EnTranCe Centre of Expertise. </a:t>
            </a:r>
          </a:p>
          <a:p>
            <a:pPr marL="342900" indent="-342900">
              <a:buFont typeface="Arial" panose="020B0604020202020204" pitchFamily="34" charset="0"/>
              <a:buChar char="•"/>
            </a:pPr>
            <a:r>
              <a:rPr lang="en-US" sz="1400" dirty="0"/>
              <a:t>Presentations from the Gasunie and HEAVENN.</a:t>
            </a:r>
          </a:p>
          <a:p>
            <a:pPr marL="342900" indent="-342900">
              <a:buFont typeface="Arial" panose="020B0604020202020204" pitchFamily="34" charset="0"/>
              <a:buChar char="•"/>
            </a:pPr>
            <a:r>
              <a:rPr lang="en-US" sz="1400" dirty="0"/>
              <a:t>Groningen  Airport Eelde. - The hydrogen ambitions of the regional airport /tour behind the scenes. </a:t>
            </a:r>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1400" dirty="0"/>
              <a:t>Bremerhaven the group visited </a:t>
            </a:r>
            <a:r>
              <a:rPr lang="en-US" sz="1400" dirty="0" err="1"/>
              <a:t>Microgrid-Testlabor</a:t>
            </a:r>
            <a:r>
              <a:rPr lang="en-US" sz="1400" dirty="0"/>
              <a:t>, </a:t>
            </a:r>
            <a:r>
              <a:rPr lang="en-US" sz="1400" dirty="0" err="1"/>
              <a:t>Fraunhofer</a:t>
            </a:r>
            <a:r>
              <a:rPr lang="en-US" sz="1400" dirty="0"/>
              <a:t> IWES and </a:t>
            </a:r>
            <a:r>
              <a:rPr lang="en-US" sz="1400" dirty="0" err="1"/>
              <a:t>ttz</a:t>
            </a:r>
            <a:r>
              <a:rPr lang="en-US" sz="1400" dirty="0"/>
              <a:t> Bremerhaven</a:t>
            </a:r>
          </a:p>
          <a:p>
            <a:endParaRPr lang="nl-NL" dirty="0"/>
          </a:p>
        </p:txBody>
      </p:sp>
      <p:sp>
        <p:nvSpPr>
          <p:cNvPr id="6" name="Tekstvak 5"/>
          <p:cNvSpPr txBox="1"/>
          <p:nvPr/>
        </p:nvSpPr>
        <p:spPr>
          <a:xfrm>
            <a:off x="3923928" y="1112256"/>
            <a:ext cx="4609339" cy="369332"/>
          </a:xfrm>
          <a:prstGeom prst="rect">
            <a:avLst/>
          </a:prstGeom>
          <a:noFill/>
        </p:spPr>
        <p:txBody>
          <a:bodyPr wrap="none" rtlCol="0">
            <a:spAutoFit/>
          </a:bodyPr>
          <a:lstStyle/>
          <a:p>
            <a:r>
              <a:rPr lang="nl-NL" dirty="0"/>
              <a:t>Video </a:t>
            </a:r>
            <a:r>
              <a:rPr lang="en-US" dirty="0">
                <a:hlinkClick r:id="rId3"/>
              </a:rPr>
              <a:t>(196) </a:t>
            </a:r>
            <a:r>
              <a:rPr lang="en-US" dirty="0" err="1">
                <a:hlinkClick r:id="rId3"/>
              </a:rPr>
              <a:t>Stronghouse</a:t>
            </a:r>
            <a:r>
              <a:rPr lang="en-US" dirty="0">
                <a:hlinkClick r:id="rId3"/>
              </a:rPr>
              <a:t> project - YouTube</a:t>
            </a:r>
            <a:endParaRPr lang="nl-NL" dirty="0"/>
          </a:p>
        </p:txBody>
      </p:sp>
    </p:spTree>
    <p:extLst>
      <p:ext uri="{BB962C8B-B14F-4D97-AF65-F5344CB8AC3E}">
        <p14:creationId xmlns:p14="http://schemas.microsoft.com/office/powerpoint/2010/main" val="3736534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rgbClr val="4C6DA5"/>
                </a:solidFill>
                <a:latin typeface="Arial Black (Koppen)"/>
              </a:rPr>
              <a:t>Groenvermogen </a:t>
            </a:r>
            <a:r>
              <a:rPr lang="nl-NL" sz="2800" dirty="0" err="1">
                <a:solidFill>
                  <a:srgbClr val="4C6DA5"/>
                </a:solidFill>
                <a:latin typeface="Arial Black (Koppen)"/>
              </a:rPr>
              <a:t>liasons</a:t>
            </a:r>
            <a:endParaRPr lang="nl-NL" sz="2800" dirty="0">
              <a:solidFill>
                <a:srgbClr val="4C6DA5"/>
              </a:solidFill>
              <a:latin typeface="Arial Black (Koppen)"/>
            </a:endParaRPr>
          </a:p>
        </p:txBody>
      </p:sp>
      <p:sp>
        <p:nvSpPr>
          <p:cNvPr id="3" name="Tijdelijke aanduiding voor inhoud 2"/>
          <p:cNvSpPr>
            <a:spLocks noGrp="1"/>
          </p:cNvSpPr>
          <p:nvPr>
            <p:ph idx="1"/>
          </p:nvPr>
        </p:nvSpPr>
        <p:spPr/>
        <p:txBody>
          <a:bodyPr/>
          <a:lstStyle/>
          <a:p>
            <a:r>
              <a:rPr lang="nl-NL" sz="2000" kern="0" dirty="0" err="1">
                <a:solidFill>
                  <a:srgbClr val="4C6DA5"/>
                </a:solidFill>
                <a:latin typeface="+mn-lt"/>
              </a:rPr>
              <a:t>Liasons</a:t>
            </a:r>
            <a:r>
              <a:rPr lang="nl-NL" sz="2000" kern="0" dirty="0">
                <a:solidFill>
                  <a:srgbClr val="4C6DA5"/>
                </a:solidFill>
                <a:latin typeface="+mn-lt"/>
              </a:rPr>
              <a:t> : opstellen </a:t>
            </a:r>
            <a:r>
              <a:rPr lang="nl-NL" sz="2000" kern="0" dirty="0" err="1">
                <a:solidFill>
                  <a:srgbClr val="4C6DA5"/>
                </a:solidFill>
                <a:latin typeface="+mn-lt"/>
              </a:rPr>
              <a:t>roadmaps</a:t>
            </a:r>
            <a:endParaRPr lang="nl-NL" sz="2000" kern="0" dirty="0">
              <a:solidFill>
                <a:srgbClr val="4C6DA5"/>
              </a:solidFill>
              <a:latin typeface="+mn-lt"/>
            </a:endParaRPr>
          </a:p>
          <a:p>
            <a:pPr lvl="1"/>
            <a:r>
              <a:rPr lang="nl-NL" sz="2000" kern="0" dirty="0">
                <a:solidFill>
                  <a:srgbClr val="4C6DA5"/>
                </a:solidFill>
              </a:rPr>
              <a:t>Samenstellen focusgroepen (</a:t>
            </a:r>
            <a:r>
              <a:rPr lang="nl-NL" sz="2000" kern="0" dirty="0" err="1">
                <a:solidFill>
                  <a:srgbClr val="4C6DA5"/>
                </a:solidFill>
              </a:rPr>
              <a:t>onderwijs-praktijk</a:t>
            </a:r>
            <a:r>
              <a:rPr lang="nl-NL" sz="2000" kern="0" dirty="0">
                <a:solidFill>
                  <a:srgbClr val="4C6DA5"/>
                </a:solidFill>
              </a:rPr>
              <a:t>)</a:t>
            </a:r>
          </a:p>
          <a:p>
            <a:pPr lvl="1"/>
            <a:r>
              <a:rPr lang="nl-NL" sz="2000" kern="0" dirty="0">
                <a:solidFill>
                  <a:srgbClr val="4C6DA5"/>
                </a:solidFill>
              </a:rPr>
              <a:t>Aansluiting onderwijs – praktijk</a:t>
            </a:r>
          </a:p>
          <a:p>
            <a:pPr lvl="1"/>
            <a:r>
              <a:rPr lang="nl-NL" sz="2000" kern="0" dirty="0">
                <a:solidFill>
                  <a:srgbClr val="4C6DA5"/>
                </a:solidFill>
              </a:rPr>
              <a:t>Hieruit volgen de toepassingen en de projectopdrachten</a:t>
            </a:r>
          </a:p>
          <a:p>
            <a:pPr lvl="1"/>
            <a:r>
              <a:rPr lang="nl-NL" sz="2000" dirty="0">
                <a:solidFill>
                  <a:srgbClr val="4C6DA5"/>
                </a:solidFill>
                <a:ea typeface="Calibri" panose="020F0502020204030204" pitchFamily="34" charset="0"/>
                <a:cs typeface="Times New Roman" panose="02020603050405020304" pitchFamily="18" charset="0"/>
              </a:rPr>
              <a:t>Het proces bestaat uit de volgende stappen:</a:t>
            </a:r>
          </a:p>
          <a:p>
            <a:pPr lvl="2"/>
            <a:r>
              <a:rPr lang="nl-NL" sz="2000" dirty="0">
                <a:solidFill>
                  <a:srgbClr val="4C6DA5"/>
                </a:solidFill>
                <a:ea typeface="Calibri" panose="020F0502020204030204" pitchFamily="34" charset="0"/>
                <a:cs typeface="Times New Roman" panose="02020603050405020304" pitchFamily="18" charset="0"/>
              </a:rPr>
              <a:t>April: samenstellen van focusgroep</a:t>
            </a:r>
          </a:p>
          <a:p>
            <a:pPr lvl="2"/>
            <a:r>
              <a:rPr lang="nl-NL" sz="2000" dirty="0">
                <a:solidFill>
                  <a:srgbClr val="4C6DA5"/>
                </a:solidFill>
                <a:ea typeface="Calibri" panose="020F0502020204030204" pitchFamily="34" charset="0"/>
                <a:cs typeface="Times New Roman" panose="02020603050405020304" pitchFamily="18" charset="0"/>
              </a:rPr>
              <a:t>Mei: voorbereiden van de sessie</a:t>
            </a:r>
          </a:p>
          <a:p>
            <a:pPr lvl="2"/>
            <a:r>
              <a:rPr lang="nl-NL" sz="2000" dirty="0">
                <a:solidFill>
                  <a:srgbClr val="4C6DA5"/>
                </a:solidFill>
                <a:ea typeface="Calibri" panose="020F0502020204030204" pitchFamily="34" charset="0"/>
                <a:cs typeface="Times New Roman" panose="02020603050405020304" pitchFamily="18" charset="0"/>
              </a:rPr>
              <a:t>Juni: sessie</a:t>
            </a:r>
          </a:p>
          <a:p>
            <a:pPr lvl="2"/>
            <a:r>
              <a:rPr lang="nl-NL" sz="2000" dirty="0">
                <a:solidFill>
                  <a:srgbClr val="4C6DA5"/>
                </a:solidFill>
                <a:ea typeface="Calibri" panose="020F0502020204030204" pitchFamily="34" charset="0"/>
                <a:cs typeface="Times New Roman" panose="02020603050405020304" pitchFamily="18" charset="0"/>
              </a:rPr>
              <a:t>Juli: uitwerken sessie tot concept (80% versie) </a:t>
            </a:r>
            <a:r>
              <a:rPr lang="nl-NL" sz="2000" dirty="0" err="1">
                <a:solidFill>
                  <a:srgbClr val="4C6DA5"/>
                </a:solidFill>
                <a:ea typeface="Calibri" panose="020F0502020204030204" pitchFamily="34" charset="0"/>
                <a:cs typeface="Times New Roman" panose="02020603050405020304" pitchFamily="18" charset="0"/>
              </a:rPr>
              <a:t>road</a:t>
            </a:r>
            <a:r>
              <a:rPr lang="nl-NL" sz="2000" dirty="0">
                <a:solidFill>
                  <a:srgbClr val="4C6DA5"/>
                </a:solidFill>
                <a:ea typeface="Calibri" panose="020F0502020204030204" pitchFamily="34" charset="0"/>
                <a:cs typeface="Times New Roman" panose="02020603050405020304" pitchFamily="18" charset="0"/>
              </a:rPr>
              <a:t> map </a:t>
            </a:r>
          </a:p>
          <a:p>
            <a:endParaRPr lang="nl-NL" dirty="0"/>
          </a:p>
        </p:txBody>
      </p:sp>
    </p:spTree>
    <p:extLst>
      <p:ext uri="{BB962C8B-B14F-4D97-AF65-F5344CB8AC3E}">
        <p14:creationId xmlns:p14="http://schemas.microsoft.com/office/powerpoint/2010/main" val="3086618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rgbClr val="4C6DA5"/>
                </a:solidFill>
                <a:latin typeface="Arial Black (Koppen)"/>
              </a:rPr>
              <a:t>Groenvermogen </a:t>
            </a:r>
            <a:r>
              <a:rPr lang="nl-NL" sz="2800" dirty="0" err="1">
                <a:solidFill>
                  <a:srgbClr val="4C6DA5"/>
                </a:solidFill>
                <a:latin typeface="Arial Black (Koppen)"/>
              </a:rPr>
              <a:t>liasons</a:t>
            </a:r>
            <a:r>
              <a:rPr lang="nl-NL" sz="2800" dirty="0">
                <a:solidFill>
                  <a:srgbClr val="4C6DA5"/>
                </a:solidFill>
                <a:latin typeface="Arial Black (Koppen)"/>
              </a:rPr>
              <a:t> - Trekkers</a:t>
            </a:r>
          </a:p>
        </p:txBody>
      </p:sp>
      <p:sp>
        <p:nvSpPr>
          <p:cNvPr id="3" name="Tijdelijke aanduiding voor inhoud 2"/>
          <p:cNvSpPr>
            <a:spLocks noGrp="1"/>
          </p:cNvSpPr>
          <p:nvPr>
            <p:ph idx="1"/>
          </p:nvPr>
        </p:nvSpPr>
        <p:spPr/>
        <p:txBody>
          <a:bodyPr/>
          <a:lstStyle/>
          <a:p>
            <a:pPr marL="0" indent="0">
              <a:buNone/>
            </a:pPr>
            <a:r>
              <a:rPr lang="nl-NL" sz="2000" dirty="0">
                <a:solidFill>
                  <a:srgbClr val="4C6DA5"/>
                </a:solidFill>
              </a:rPr>
              <a:t>Iedere focusgroep heeft een trekker:</a:t>
            </a:r>
            <a:endParaRPr lang="en-US" sz="2000" dirty="0">
              <a:solidFill>
                <a:srgbClr val="4C6DA5"/>
              </a:solidFill>
            </a:endParaRPr>
          </a:p>
          <a:p>
            <a:pPr marL="0" indent="0">
              <a:buNone/>
            </a:pPr>
            <a:endParaRPr lang="en-US" sz="2000" dirty="0">
              <a:solidFill>
                <a:srgbClr val="4C6DA5"/>
              </a:solidFill>
            </a:endParaRPr>
          </a:p>
          <a:p>
            <a:pPr lvl="0"/>
            <a:r>
              <a:rPr lang="nl-NL" sz="2000" dirty="0">
                <a:solidFill>
                  <a:srgbClr val="4C6DA5"/>
                </a:solidFill>
              </a:rPr>
              <a:t>Mobiliteit						: </a:t>
            </a:r>
            <a:r>
              <a:rPr lang="nl-NL" sz="2000" b="1" dirty="0">
                <a:solidFill>
                  <a:srgbClr val="4C6DA5"/>
                </a:solidFill>
              </a:rPr>
              <a:t>Roeland Hogt</a:t>
            </a:r>
            <a:endParaRPr lang="en-US" sz="2000" dirty="0">
              <a:solidFill>
                <a:srgbClr val="4C6DA5"/>
              </a:solidFill>
            </a:endParaRPr>
          </a:p>
          <a:p>
            <a:pPr lvl="0"/>
            <a:r>
              <a:rPr lang="nl-NL" sz="2000" dirty="0">
                <a:solidFill>
                  <a:srgbClr val="4C6DA5"/>
                </a:solidFill>
              </a:rPr>
              <a:t>Industrie						: </a:t>
            </a:r>
            <a:r>
              <a:rPr lang="nl-NL" sz="2000" b="1" dirty="0">
                <a:solidFill>
                  <a:srgbClr val="4C6DA5"/>
                </a:solidFill>
              </a:rPr>
              <a:t>Jeroen Rijnhart</a:t>
            </a:r>
            <a:endParaRPr lang="en-US" sz="2000" dirty="0">
              <a:solidFill>
                <a:srgbClr val="4C6DA5"/>
              </a:solidFill>
            </a:endParaRPr>
          </a:p>
          <a:p>
            <a:pPr lvl="0"/>
            <a:r>
              <a:rPr lang="nl-NL" sz="2000" dirty="0">
                <a:solidFill>
                  <a:srgbClr val="4C6DA5"/>
                </a:solidFill>
              </a:rPr>
              <a:t>Opslag/transport/distributie			: </a:t>
            </a:r>
            <a:r>
              <a:rPr lang="nl-NL" sz="2000" b="1" dirty="0">
                <a:solidFill>
                  <a:srgbClr val="4C6DA5"/>
                </a:solidFill>
              </a:rPr>
              <a:t>Jan-Jaap Aué</a:t>
            </a:r>
            <a:endParaRPr lang="en-US" sz="2000" dirty="0">
              <a:solidFill>
                <a:srgbClr val="4C6DA5"/>
              </a:solidFill>
            </a:endParaRPr>
          </a:p>
          <a:p>
            <a:pPr lvl="0"/>
            <a:r>
              <a:rPr lang="nl-NL" sz="2000" dirty="0">
                <a:solidFill>
                  <a:srgbClr val="4C6DA5"/>
                </a:solidFill>
              </a:rPr>
              <a:t>Waterstof in de Gebouwde omgeving	: </a:t>
            </a:r>
            <a:r>
              <a:rPr lang="nl-NL" sz="2000" b="1" dirty="0">
                <a:solidFill>
                  <a:srgbClr val="4C6DA5"/>
                </a:solidFill>
              </a:rPr>
              <a:t>Willem Hazenberg</a:t>
            </a:r>
            <a:endParaRPr lang="en-US" sz="2000" dirty="0">
              <a:solidFill>
                <a:srgbClr val="4C6DA5"/>
              </a:solidFill>
            </a:endParaRPr>
          </a:p>
          <a:p>
            <a:pPr lvl="0"/>
            <a:r>
              <a:rPr lang="nl-NL" sz="2000" dirty="0">
                <a:solidFill>
                  <a:srgbClr val="4C6DA5"/>
                </a:solidFill>
              </a:rPr>
              <a:t>Arbeidsmarktanalyse				: </a:t>
            </a:r>
            <a:r>
              <a:rPr lang="nl-NL" sz="2000" b="1" dirty="0">
                <a:solidFill>
                  <a:srgbClr val="4C6DA5"/>
                </a:solidFill>
              </a:rPr>
              <a:t>Harm van Lieshout</a:t>
            </a:r>
            <a:endParaRPr lang="en-US" sz="2000" dirty="0">
              <a:solidFill>
                <a:srgbClr val="4C6DA5"/>
              </a:solidFill>
            </a:endParaRPr>
          </a:p>
          <a:p>
            <a:endParaRPr lang="nl-NL" dirty="0"/>
          </a:p>
        </p:txBody>
      </p:sp>
    </p:spTree>
    <p:extLst>
      <p:ext uri="{BB962C8B-B14F-4D97-AF65-F5344CB8AC3E}">
        <p14:creationId xmlns:p14="http://schemas.microsoft.com/office/powerpoint/2010/main" val="251575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Waterstof functies en opleidingsniveau</a:t>
            </a:r>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3033054083"/>
              </p:ext>
            </p:extLst>
          </p:nvPr>
        </p:nvGraphicFramePr>
        <p:xfrm>
          <a:off x="161925" y="1131590"/>
          <a:ext cx="8911903" cy="2468880"/>
        </p:xfrm>
        <a:graphic>
          <a:graphicData uri="http://schemas.openxmlformats.org/drawingml/2006/table">
            <a:tbl>
              <a:tblPr firstRow="1" firstCol="1" bandRow="1">
                <a:tableStyleId>{5C22544A-7EE6-4342-B048-85BDC9FD1C3A}</a:tableStyleId>
              </a:tblPr>
              <a:tblGrid>
                <a:gridCol w="2543457">
                  <a:extLst>
                    <a:ext uri="{9D8B030D-6E8A-4147-A177-3AD203B41FA5}">
                      <a16:colId xmlns:a16="http://schemas.microsoft.com/office/drawing/2014/main" val="2565846338"/>
                    </a:ext>
                  </a:extLst>
                </a:gridCol>
                <a:gridCol w="2276100">
                  <a:extLst>
                    <a:ext uri="{9D8B030D-6E8A-4147-A177-3AD203B41FA5}">
                      <a16:colId xmlns:a16="http://schemas.microsoft.com/office/drawing/2014/main" val="2857874730"/>
                    </a:ext>
                  </a:extLst>
                </a:gridCol>
                <a:gridCol w="1907147">
                  <a:extLst>
                    <a:ext uri="{9D8B030D-6E8A-4147-A177-3AD203B41FA5}">
                      <a16:colId xmlns:a16="http://schemas.microsoft.com/office/drawing/2014/main" val="2255008713"/>
                    </a:ext>
                  </a:extLst>
                </a:gridCol>
                <a:gridCol w="2185199">
                  <a:extLst>
                    <a:ext uri="{9D8B030D-6E8A-4147-A177-3AD203B41FA5}">
                      <a16:colId xmlns:a16="http://schemas.microsoft.com/office/drawing/2014/main" val="4184178272"/>
                    </a:ext>
                  </a:extLst>
                </a:gridCol>
              </a:tblGrid>
              <a:tr h="241429">
                <a:tc>
                  <a:txBody>
                    <a:bodyPr/>
                    <a:lstStyle/>
                    <a:p>
                      <a:pPr>
                        <a:spcAft>
                          <a:spcPts val="0"/>
                        </a:spcAft>
                      </a:pPr>
                      <a:r>
                        <a:rPr lang="nl-NL" sz="1800">
                          <a:effectLst/>
                        </a:rPr>
                        <a:t>Opleidingsniveau onderwijs</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Opleidingsniveau EQF</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Aantal</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32655570"/>
                  </a:ext>
                </a:extLst>
              </a:tr>
              <a:tr h="241429">
                <a:tc>
                  <a:txBody>
                    <a:bodyPr/>
                    <a:lstStyle/>
                    <a:p>
                      <a:pPr>
                        <a:spcAft>
                          <a:spcPts val="0"/>
                        </a:spcAft>
                      </a:pPr>
                      <a:r>
                        <a:rPr lang="nl-NL" sz="1800">
                          <a:effectLst/>
                        </a:rPr>
                        <a:t>VMBO</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EQF 1-2</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14,5</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5,4%</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38141782"/>
                  </a:ext>
                </a:extLst>
              </a:tr>
              <a:tr h="241429">
                <a:tc>
                  <a:txBody>
                    <a:bodyPr/>
                    <a:lstStyle/>
                    <a:p>
                      <a:pPr>
                        <a:spcAft>
                          <a:spcPts val="0"/>
                        </a:spcAft>
                      </a:pPr>
                      <a:r>
                        <a:rPr lang="nl-NL" sz="1800">
                          <a:effectLst/>
                        </a:rPr>
                        <a:t>MBO</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EQF 3-4</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89,34</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33,4%</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10637875"/>
                  </a:ext>
                </a:extLst>
              </a:tr>
              <a:tr h="241429">
                <a:tc>
                  <a:txBody>
                    <a:bodyPr/>
                    <a:lstStyle/>
                    <a:p>
                      <a:pPr>
                        <a:spcAft>
                          <a:spcPts val="0"/>
                        </a:spcAft>
                      </a:pPr>
                      <a:r>
                        <a:rPr lang="nl-NL" sz="1800">
                          <a:effectLst/>
                        </a:rPr>
                        <a:t>Associate degree.</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EQF 5</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29,83</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11,1%</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90366589"/>
                  </a:ext>
                </a:extLst>
              </a:tr>
              <a:tr h="241429">
                <a:tc>
                  <a:txBody>
                    <a:bodyPr/>
                    <a:lstStyle/>
                    <a:p>
                      <a:pPr>
                        <a:spcAft>
                          <a:spcPts val="0"/>
                        </a:spcAft>
                      </a:pPr>
                      <a:r>
                        <a:rPr lang="nl-NL" sz="1800">
                          <a:effectLst/>
                        </a:rPr>
                        <a:t>BSc.</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EQF 6</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59</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22,0%</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64509298"/>
                  </a:ext>
                </a:extLst>
              </a:tr>
              <a:tr h="241429">
                <a:tc>
                  <a:txBody>
                    <a:bodyPr/>
                    <a:lstStyle/>
                    <a:p>
                      <a:pPr>
                        <a:spcAft>
                          <a:spcPts val="0"/>
                        </a:spcAft>
                      </a:pPr>
                      <a:r>
                        <a:rPr lang="nl-NL" sz="1800">
                          <a:effectLst/>
                        </a:rPr>
                        <a:t>Master</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EQF 7</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60,51</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22,6%</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47555417"/>
                  </a:ext>
                </a:extLst>
              </a:tr>
              <a:tr h="241429">
                <a:tc>
                  <a:txBody>
                    <a:bodyPr/>
                    <a:lstStyle/>
                    <a:p>
                      <a:pPr>
                        <a:spcAft>
                          <a:spcPts val="0"/>
                        </a:spcAft>
                      </a:pPr>
                      <a:r>
                        <a:rPr lang="nl-NL" sz="1800">
                          <a:effectLst/>
                        </a:rPr>
                        <a:t>PhD/PD</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EQF 8</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14,5</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5,4%</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84945590"/>
                  </a:ext>
                </a:extLst>
              </a:tr>
              <a:tr h="241429">
                <a:tc>
                  <a:txBody>
                    <a:bodyPr/>
                    <a:lstStyle/>
                    <a:p>
                      <a:pPr>
                        <a:spcAft>
                          <a:spcPts val="0"/>
                        </a:spcAft>
                      </a:pPr>
                      <a:r>
                        <a:rPr lang="nl-NL" sz="1800">
                          <a:effectLst/>
                        </a:rPr>
                        <a:t>Totaal</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EQF 1-8</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268</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dirty="0">
                          <a:effectLst/>
                        </a:rPr>
                        <a:t>100,0%</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73300830"/>
                  </a:ext>
                </a:extLst>
              </a:tr>
            </a:tbl>
          </a:graphicData>
        </a:graphic>
      </p:graphicFrame>
      <p:sp>
        <p:nvSpPr>
          <p:cNvPr id="5" name="Tekstvak 4"/>
          <p:cNvSpPr txBox="1"/>
          <p:nvPr/>
        </p:nvSpPr>
        <p:spPr>
          <a:xfrm>
            <a:off x="161925" y="4083918"/>
            <a:ext cx="5391219" cy="369332"/>
          </a:xfrm>
          <a:prstGeom prst="rect">
            <a:avLst/>
          </a:prstGeom>
          <a:noFill/>
        </p:spPr>
        <p:txBody>
          <a:bodyPr wrap="none" rtlCol="0">
            <a:spAutoFit/>
          </a:bodyPr>
          <a:lstStyle/>
          <a:p>
            <a:r>
              <a:rPr lang="nl-NL" dirty="0">
                <a:solidFill>
                  <a:srgbClr val="CC3300"/>
                </a:solidFill>
              </a:rPr>
              <a:t>Per functienaam – niet per totale beroepsbevolking</a:t>
            </a:r>
          </a:p>
        </p:txBody>
      </p:sp>
    </p:spTree>
    <p:extLst>
      <p:ext uri="{BB962C8B-B14F-4D97-AF65-F5344CB8AC3E}">
        <p14:creationId xmlns:p14="http://schemas.microsoft.com/office/powerpoint/2010/main" val="3462367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2335069554"/>
              </p:ext>
            </p:extLst>
          </p:nvPr>
        </p:nvGraphicFramePr>
        <p:xfrm>
          <a:off x="133503" y="1131590"/>
          <a:ext cx="8848572" cy="2103120"/>
        </p:xfrm>
        <a:graphic>
          <a:graphicData uri="http://schemas.openxmlformats.org/drawingml/2006/table">
            <a:tbl>
              <a:tblPr firstRow="1" firstCol="1" bandRow="1">
                <a:tableStyleId>{5C22544A-7EE6-4342-B048-85BDC9FD1C3A}</a:tableStyleId>
              </a:tblPr>
              <a:tblGrid>
                <a:gridCol w="2525382">
                  <a:extLst>
                    <a:ext uri="{9D8B030D-6E8A-4147-A177-3AD203B41FA5}">
                      <a16:colId xmlns:a16="http://schemas.microsoft.com/office/drawing/2014/main" val="772135225"/>
                    </a:ext>
                  </a:extLst>
                </a:gridCol>
                <a:gridCol w="1872357">
                  <a:extLst>
                    <a:ext uri="{9D8B030D-6E8A-4147-A177-3AD203B41FA5}">
                      <a16:colId xmlns:a16="http://schemas.microsoft.com/office/drawing/2014/main" val="1718284961"/>
                    </a:ext>
                  </a:extLst>
                </a:gridCol>
                <a:gridCol w="925561">
                  <a:extLst>
                    <a:ext uri="{9D8B030D-6E8A-4147-A177-3AD203B41FA5}">
                      <a16:colId xmlns:a16="http://schemas.microsoft.com/office/drawing/2014/main" val="2009136814"/>
                    </a:ext>
                  </a:extLst>
                </a:gridCol>
                <a:gridCol w="1175090">
                  <a:extLst>
                    <a:ext uri="{9D8B030D-6E8A-4147-A177-3AD203B41FA5}">
                      <a16:colId xmlns:a16="http://schemas.microsoft.com/office/drawing/2014/main" val="1715712549"/>
                    </a:ext>
                  </a:extLst>
                </a:gridCol>
                <a:gridCol w="892435">
                  <a:extLst>
                    <a:ext uri="{9D8B030D-6E8A-4147-A177-3AD203B41FA5}">
                      <a16:colId xmlns:a16="http://schemas.microsoft.com/office/drawing/2014/main" val="2716004701"/>
                    </a:ext>
                  </a:extLst>
                </a:gridCol>
                <a:gridCol w="1457747">
                  <a:extLst>
                    <a:ext uri="{9D8B030D-6E8A-4147-A177-3AD203B41FA5}">
                      <a16:colId xmlns:a16="http://schemas.microsoft.com/office/drawing/2014/main" val="702475336"/>
                    </a:ext>
                  </a:extLst>
                </a:gridCol>
              </a:tblGrid>
              <a:tr h="506897">
                <a:tc>
                  <a:txBody>
                    <a:bodyPr/>
                    <a:lstStyle/>
                    <a:p>
                      <a:pPr>
                        <a:spcAft>
                          <a:spcPts val="0"/>
                        </a:spcAft>
                      </a:pPr>
                      <a:r>
                        <a:rPr lang="nl-NL" sz="1600" dirty="0">
                          <a:effectLst/>
                        </a:rPr>
                        <a:t>Werkgebied </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600">
                          <a:effectLst/>
                        </a:rPr>
                        <a:t>Totaal</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600">
                          <a:effectLst/>
                        </a:rPr>
                        <a:t>MSc en &gt;</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600">
                          <a:effectLst/>
                        </a:rPr>
                        <a:t>Associate en BSc Degree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600">
                          <a:effectLst/>
                        </a:rPr>
                        <a:t>High school</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600" dirty="0">
                          <a:effectLst/>
                        </a:rPr>
                        <a:t>HBO niet technisch</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95291815"/>
                  </a:ext>
                </a:extLst>
              </a:tr>
              <a:tr h="253449">
                <a:tc>
                  <a:txBody>
                    <a:bodyPr/>
                    <a:lstStyle/>
                    <a:p>
                      <a:pPr>
                        <a:spcAft>
                          <a:spcPts val="0"/>
                        </a:spcAft>
                      </a:pPr>
                      <a:r>
                        <a:rPr lang="nl-NL" sz="1600" dirty="0">
                          <a:effectLst/>
                        </a:rPr>
                        <a:t>Ontwerpfuncties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46</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44</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16</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2</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5</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24313895"/>
                  </a:ext>
                </a:extLst>
              </a:tr>
              <a:tr h="253449">
                <a:tc>
                  <a:txBody>
                    <a:bodyPr/>
                    <a:lstStyle/>
                    <a:p>
                      <a:pPr>
                        <a:spcAft>
                          <a:spcPts val="0"/>
                        </a:spcAft>
                      </a:pPr>
                      <a:r>
                        <a:rPr lang="nl-NL" sz="1600" dirty="0">
                          <a:effectLst/>
                        </a:rPr>
                        <a:t>Productiefuncties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21</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7</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18</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6</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0</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2592939"/>
                  </a:ext>
                </a:extLst>
              </a:tr>
              <a:tr h="253449">
                <a:tc>
                  <a:txBody>
                    <a:bodyPr/>
                    <a:lstStyle/>
                    <a:p>
                      <a:pPr>
                        <a:spcAft>
                          <a:spcPts val="0"/>
                        </a:spcAft>
                      </a:pPr>
                      <a:r>
                        <a:rPr lang="nl-NL" sz="1600" dirty="0">
                          <a:effectLst/>
                        </a:rPr>
                        <a:t>implementatiefuncties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10</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7</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8</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3</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0</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82937068"/>
                  </a:ext>
                </a:extLst>
              </a:tr>
              <a:tr h="253449">
                <a:tc>
                  <a:txBody>
                    <a:bodyPr/>
                    <a:lstStyle/>
                    <a:p>
                      <a:pPr>
                        <a:spcAft>
                          <a:spcPts val="0"/>
                        </a:spcAft>
                      </a:pPr>
                      <a:r>
                        <a:rPr lang="nl-NL" sz="1600" dirty="0">
                          <a:effectLst/>
                        </a:rPr>
                        <a:t>Operatiefuncties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dirty="0">
                          <a:effectLst/>
                        </a:rPr>
                        <a:t>24</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dirty="0">
                          <a:effectLst/>
                        </a:rPr>
                        <a:t>10</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dirty="0">
                          <a:effectLst/>
                        </a:rPr>
                        <a:t>16</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dirty="0">
                          <a:effectLst/>
                        </a:rPr>
                        <a:t>9</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dirty="0">
                          <a:effectLst/>
                        </a:rPr>
                        <a:t>2</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04046864"/>
                  </a:ext>
                </a:extLst>
              </a:tr>
              <a:tr h="253449">
                <a:tc>
                  <a:txBody>
                    <a:bodyPr/>
                    <a:lstStyle/>
                    <a:p>
                      <a:pPr>
                        <a:spcAft>
                          <a:spcPts val="0"/>
                        </a:spcAft>
                      </a:pPr>
                      <a:r>
                        <a:rPr lang="nl-NL" sz="1600" dirty="0">
                          <a:effectLst/>
                        </a:rPr>
                        <a:t>Onderhoudsfuncties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23</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10</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18</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a:effectLst/>
                        </a:rPr>
                        <a:t>7</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nl-NL" sz="1800" dirty="0">
                          <a:effectLst/>
                        </a:rPr>
                        <a:t>0</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5437265"/>
                  </a:ext>
                </a:extLst>
              </a:tr>
            </a:tbl>
          </a:graphicData>
        </a:graphic>
      </p:graphicFrame>
    </p:spTree>
    <p:extLst>
      <p:ext uri="{BB962C8B-B14F-4D97-AF65-F5344CB8AC3E}">
        <p14:creationId xmlns:p14="http://schemas.microsoft.com/office/powerpoint/2010/main" val="217316982"/>
      </p:ext>
    </p:extLst>
  </p:cSld>
  <p:clrMapOvr>
    <a:masterClrMapping/>
  </p:clrMapOvr>
</p:sld>
</file>

<file path=ppt/theme/theme1.xml><?xml version="1.0" encoding="utf-8"?>
<a:theme xmlns:a="http://schemas.openxmlformats.org/drawingml/2006/main" name="Kantoorthema">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antoorthema">
  <a:themeElements>
    <a:clrScheme name="WSW">
      <a:dk1>
        <a:srgbClr val="002434"/>
      </a:dk1>
      <a:lt1>
        <a:srgbClr val="FFFFFF"/>
      </a:lt1>
      <a:dk2>
        <a:srgbClr val="6CB537"/>
      </a:dk2>
      <a:lt2>
        <a:srgbClr val="00A0CC"/>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4764AC9E1557B49918F2A3513F4F636" ma:contentTypeVersion="12" ma:contentTypeDescription="Create a new document." ma:contentTypeScope="" ma:versionID="451e8f8a66d4c6384d5ddb110ec59714">
  <xsd:schema xmlns:xsd="http://www.w3.org/2001/XMLSchema" xmlns:xs="http://www.w3.org/2001/XMLSchema" xmlns:p="http://schemas.microsoft.com/office/2006/metadata/properties" xmlns:ns2="521a0edc-e0c5-4146-ac37-f66e51a2f494" xmlns:ns3="1fd331cd-45d8-4d41-9900-9d5acd684772" targetNamespace="http://schemas.microsoft.com/office/2006/metadata/properties" ma:root="true" ma:fieldsID="16fdea09012813237fdbfe3769a79b88" ns2:_="" ns3:_="">
    <xsd:import namespace="521a0edc-e0c5-4146-ac37-f66e51a2f494"/>
    <xsd:import namespace="1fd331cd-45d8-4d41-9900-9d5acd68477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1a0edc-e0c5-4146-ac37-f66e51a2f49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fd331cd-45d8-4d41-9900-9d5acd684772"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9FFC6A-6F70-41EF-A154-7275939D7A2E}">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521a0edc-e0c5-4146-ac37-f66e51a2f494"/>
    <ds:schemaRef ds:uri="1fd331cd-45d8-4d41-9900-9d5acd684772"/>
    <ds:schemaRef ds:uri="http://www.w3.org/XML/1998/namespace"/>
    <ds:schemaRef ds:uri="http://purl.org/dc/dcmitype/"/>
  </ds:schemaRefs>
</ds:datastoreItem>
</file>

<file path=customXml/itemProps2.xml><?xml version="1.0" encoding="utf-8"?>
<ds:datastoreItem xmlns:ds="http://schemas.openxmlformats.org/officeDocument/2006/customXml" ds:itemID="{A6DB45F9-417C-4B9A-9259-AC4EC2BB1615}">
  <ds:schemaRefs>
    <ds:schemaRef ds:uri="http://schemas.microsoft.com/sharepoint/v3/contenttype/forms"/>
  </ds:schemaRefs>
</ds:datastoreItem>
</file>

<file path=customXml/itemProps3.xml><?xml version="1.0" encoding="utf-8"?>
<ds:datastoreItem xmlns:ds="http://schemas.openxmlformats.org/officeDocument/2006/customXml" ds:itemID="{41B3ABB2-1F10-4FC5-9D75-517845A92E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1a0edc-e0c5-4146-ac37-f66e51a2f494"/>
    <ds:schemaRef ds:uri="1fd331cd-45d8-4d41-9900-9d5acd6847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832</Words>
  <Application>Microsoft Office PowerPoint</Application>
  <PresentationFormat>On-screen Show (16:9)</PresentationFormat>
  <Paragraphs>204</Paragraphs>
  <Slides>21</Slides>
  <Notes>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Arial Black</vt:lpstr>
      <vt:lpstr>Arial Black (Koppen)</vt:lpstr>
      <vt:lpstr>Calibri</vt:lpstr>
      <vt:lpstr>Times New Roman</vt:lpstr>
      <vt:lpstr>Kantoorthema</vt:lpstr>
      <vt:lpstr>1_Kantoorthema</vt:lpstr>
      <vt:lpstr>Office-thema</vt:lpstr>
      <vt:lpstr>Hydrogreenn- De Groene waterstof booster</vt:lpstr>
      <vt:lpstr>PowerPoint Presentation</vt:lpstr>
      <vt:lpstr>Agenda </vt:lpstr>
      <vt:lpstr>Hydrogreenn ledenstatus</vt:lpstr>
      <vt:lpstr>Interreq Stronghouse 29th  and 30th March </vt:lpstr>
      <vt:lpstr>Groenvermogen liasons</vt:lpstr>
      <vt:lpstr>Groenvermogen liasons - Trekkers</vt:lpstr>
      <vt:lpstr>Waterstof functies en opleidingsniveau</vt:lpstr>
      <vt:lpstr>PowerPoint Presentation</vt:lpstr>
      <vt:lpstr>PowerPoint Presentation</vt:lpstr>
      <vt:lpstr>Nieuwe rapporten</vt:lpstr>
      <vt:lpstr>Expertteam energiesysteem 2050</vt:lpstr>
      <vt:lpstr>HyNorth Keten projectplan rapporten die er aankomen (mei 23)</vt:lpstr>
      <vt:lpstr>Gasunie Noordzee waterstofnetwerk</vt:lpstr>
      <vt:lpstr>Project Waterstofwijk Hoogeveen</vt:lpstr>
      <vt:lpstr>NAM GZI-Next 4 MW  600 T/jaar ( Uitbreidbaar tot 10 MW) Emmen</vt:lpstr>
      <vt:lpstr>H2Hollandia 5 MW Nieuw-Buinen – 300 Ton/jaar</vt:lpstr>
      <vt:lpstr>NAM onderzoek waterstof in Gasvelden</vt:lpstr>
      <vt:lpstr>PowerPoint Presentation</vt:lpstr>
      <vt:lpstr>World Hydrogen Summit &amp; Exhibition 9-11 mei 23</vt:lpstr>
      <vt:lpstr>New Energy forum – Breaking Barriers 22 juni 23</vt:lpstr>
    </vt:vector>
  </TitlesOfParts>
  <Company>Stork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Willem Hazenberg</dc:creator>
  <cp:lastModifiedBy>Pal BJL van der, Britta</cp:lastModifiedBy>
  <cp:revision>713</cp:revision>
  <cp:lastPrinted>2018-06-27T08:22:05Z</cp:lastPrinted>
  <dcterms:created xsi:type="dcterms:W3CDTF">2018-03-30T08:13:09Z</dcterms:created>
  <dcterms:modified xsi:type="dcterms:W3CDTF">2023-04-18T10:00:00Z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0x010100B4764AC9E1557B49918F2A3513F4F636</vt:lpwstr>
  </property>
</Properties>
</file>